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40" r:id="rId3"/>
    <p:sldId id="411" r:id="rId5"/>
    <p:sldId id="506" r:id="rId6"/>
    <p:sldId id="413" r:id="rId7"/>
    <p:sldId id="505" r:id="rId8"/>
    <p:sldId id="466" r:id="rId9"/>
    <p:sldId id="414" r:id="rId10"/>
    <p:sldId id="468" r:id="rId11"/>
    <p:sldId id="504" r:id="rId12"/>
    <p:sldId id="469" r:id="rId13"/>
    <p:sldId id="470" r:id="rId14"/>
    <p:sldId id="492" r:id="rId15"/>
    <p:sldId id="497" r:id="rId16"/>
    <p:sldId id="498" r:id="rId17"/>
    <p:sldId id="493" r:id="rId18"/>
    <p:sldId id="500" r:id="rId19"/>
    <p:sldId id="499" r:id="rId20"/>
    <p:sldId id="494" r:id="rId21"/>
    <p:sldId id="441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3" userDrawn="1">
          <p15:clr>
            <a:srgbClr val="A4A3A4"/>
          </p15:clr>
        </p15:guide>
        <p15:guide id="2" pos="37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45A5"/>
    <a:srgbClr val="DAD8DA"/>
    <a:srgbClr val="ECECEC"/>
    <a:srgbClr val="4E0202"/>
    <a:srgbClr val="EEEEEE"/>
    <a:srgbClr val="CC729B"/>
    <a:srgbClr val="269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18" autoAdjust="0"/>
  </p:normalViewPr>
  <p:slideViewPr>
    <p:cSldViewPr snapToGrid="0">
      <p:cViewPr varScale="1">
        <p:scale>
          <a:sx n="58" d="100"/>
          <a:sy n="58" d="100"/>
        </p:scale>
        <p:origin x="-102" y="-1476"/>
      </p:cViewPr>
      <p:guideLst>
        <p:guide orient="horz" pos="2223"/>
        <p:guide pos="37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3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72670-D0B9-4A58-A3DF-C75E6FD593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500A4-2FC7-4E71-869B-4B1AFD5F3A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5741974" y="16337146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GIF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265" y="3231515"/>
            <a:ext cx="3848735" cy="38487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8750"/>
            <a:ext cx="5953125" cy="59531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" y="5520489"/>
            <a:ext cx="4343402" cy="155948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489835" y="2454910"/>
            <a:ext cx="7909560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文学语言特征</a:t>
            </a:r>
            <a:r>
              <a:rPr lang="en-US" altLang="zh-CN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五性说</a:t>
            </a:r>
            <a:r>
              <a:rPr lang="en-US" altLang="zh-CN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6" name="Freeform 5"/>
          <p:cNvSpPr/>
          <p:nvPr/>
        </p:nvSpPr>
        <p:spPr bwMode="auto">
          <a:xfrm flipH="1">
            <a:off x="5883436" y="172355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5201116" y="4779496"/>
            <a:ext cx="3744044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授课教师：宋雨霜</a:t>
            </a:r>
            <a:endParaRPr 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6803" y="102688"/>
            <a:ext cx="469813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三、音乐性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3560" y="1278255"/>
            <a:ext cx="1137094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主要体现在文学语言语音手段所形成的丰富和谐的</a:t>
            </a:r>
            <a:r>
              <a:rPr lang="en-US" altLang="zh-CN" sz="2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节奏</a:t>
            </a:r>
            <a:r>
              <a:rPr lang="en-US" altLang="zh-CN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和</a:t>
            </a:r>
            <a:r>
              <a:rPr lang="en-US" altLang="zh-CN" sz="2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韵律</a:t>
            </a:r>
            <a:r>
              <a:rPr lang="en-US" altLang="zh-CN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上，是文学语言修辞的根本要求。</a:t>
            </a:r>
            <a:endParaRPr lang="en-US" altLang="zh-CN" sz="26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3410" y="3117215"/>
            <a:ext cx="5847715" cy="2353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案例：</a:t>
            </a:r>
            <a:endParaRPr lang="zh-CN" altLang="en-US" sz="26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赏析诗歌《雨巷》</a:t>
            </a:r>
            <a:endParaRPr lang="zh-CN" altLang="en-US" sz="24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思考：</a:t>
            </a:r>
            <a:endParaRPr lang="zh-CN" altLang="en-US" sz="24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本诗的音乐美如何体现出来的？</a:t>
            </a:r>
            <a:endParaRPr lang="zh-CN" altLang="en-US" sz="24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5" name="图片 4" descr="雨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3260" y="2732405"/>
            <a:ext cx="6288405" cy="4097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8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8305" y="241300"/>
            <a:ext cx="304546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撑着油纸伞，独自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彷徨在悠长，悠长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又寂寥的雨巷，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我希望逢着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一个丁香一样地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结着愁怨的姑娘。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她是有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丁香一样的颜色，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丁香一样的芬芳，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丁香一样的忧愁，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在雨中哀怨，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哀怨又彷徨；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她彷徨在这寂寥的雨巷，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撑着油纸伞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像我一样，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像我一样地，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默默彳亍着，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冷漠，凄清，又惆怅。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35905" y="241300"/>
            <a:ext cx="351980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她静默地走近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走近，又投出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太息一般的眼光，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她飘过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像梦一般的，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像梦一般的凄婉迷茫。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像梦中飘过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一枝丁香的，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我身旁飘过这女郎；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她静默地远了，远了，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到了颓圮的篱墙，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走尽这雨巷。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在雨的哀曲里，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消了她的颜色，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散了她的芬芳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消散了，甚至她的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太息般的眼光，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</a:rPr>
              <a:t>丁香般的惆怅。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20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68055" y="241300"/>
            <a:ext cx="34486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撑着油纸伞，独自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彷徨在悠长，悠长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又寂寥的雨巷，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我希望飘过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一个丁香一样地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结着愁怨的姑娘。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78305" y="2365375"/>
            <a:ext cx="365760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她是有</a:t>
            </a:r>
            <a:endParaRPr lang="zh-CN" altLang="en-US" sz="2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丁香一样的颜色，</a:t>
            </a:r>
            <a:endParaRPr lang="zh-CN" altLang="en-US" sz="2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丁香一样的芬芳，</a:t>
            </a:r>
            <a:endParaRPr lang="zh-CN" altLang="en-US" sz="2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丁香一样的忧愁，</a:t>
            </a:r>
            <a:endParaRPr lang="zh-CN" altLang="en-US" sz="2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在雨中哀怨，</a:t>
            </a:r>
            <a:endParaRPr lang="zh-CN" altLang="en-US" sz="2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哀怨又彷徨；</a:t>
            </a:r>
            <a:endParaRPr lang="zh-CN" altLang="en-US" sz="2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51950" y="1058545"/>
            <a:ext cx="6413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ClrTx/>
              <a:buSzTx/>
              <a:buFontTx/>
              <a:buNone/>
            </a:pPr>
            <a:r>
              <a:rPr lang="zh-CN" altLang="en-US" b="1">
                <a:solidFill>
                  <a:srgbClr val="0945A5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飘过</a:t>
            </a:r>
            <a:endParaRPr lang="zh-CN" altLang="en-US" b="1">
              <a:solidFill>
                <a:srgbClr val="0945A5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71840" y="3496310"/>
            <a:ext cx="2946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、词句的复沓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41575" y="1151890"/>
            <a:ext cx="692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olidFill>
                  <a:srgbClr val="0945A5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逢着</a:t>
            </a:r>
            <a:endParaRPr lang="zh-CN" altLang="en-US" sz="2000" b="1">
              <a:solidFill>
                <a:srgbClr val="0945A5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582275" y="561340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78305" y="5118100"/>
            <a:ext cx="291973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像我一样，</a:t>
            </a:r>
            <a:endParaRPr lang="zh-CN" altLang="en-US" sz="2000" b="1" u="sng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0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像我一样地，</a:t>
            </a:r>
            <a:endParaRPr lang="zh-CN" altLang="en-US" sz="2000" b="1" u="sng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5905" y="1464945"/>
            <a:ext cx="25298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 b="1" u="sng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像梦一般的，</a:t>
            </a:r>
            <a:endParaRPr lang="zh-CN" altLang="en-US" sz="2000" b="1" u="sng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000" b="1" u="sng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像梦一般的凄婉迷茫。</a:t>
            </a:r>
            <a:endParaRPr lang="zh-CN" altLang="en-US" sz="2000" b="1" u="sng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60160" y="3290570"/>
            <a:ext cx="171069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 u="sng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远了，远了，</a:t>
            </a:r>
            <a:endParaRPr lang="zh-CN" altLang="en-US" sz="2000" b="1" u="sng">
              <a:solidFill>
                <a:srgbClr val="7030A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71840" y="4303395"/>
            <a:ext cx="3692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、韵脚的规律性反复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4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4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4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5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  <p:bldP spid="13" grpId="0"/>
      <p:bldP spid="14" grpId="1"/>
      <p:bldP spid="9" grpId="1"/>
      <p:bldP spid="13" grpId="1"/>
      <p:bldP spid="8" grpId="0"/>
      <p:bldP spid="7" grpId="0"/>
      <p:bldP spid="2" grpId="0"/>
      <p:bldP spid="8" grpId="1"/>
      <p:bldP spid="7" grpId="1"/>
      <p:bldP spid="2" grpId="1"/>
      <p:bldP spid="17" grpId="0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6803" y="102688"/>
            <a:ext cx="469813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四、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丰富性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32560" y="1115060"/>
            <a:ext cx="1137094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指文学语言的表达手段和表达方式的丰富性。</a:t>
            </a:r>
            <a:endParaRPr lang="en-US" altLang="zh-CN" sz="26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335" y="2112010"/>
            <a:ext cx="11711940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（一）丰富的修辞手法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比喻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  <a:sym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母亲啊！你是</a:t>
            </a:r>
            <a:r>
              <a: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荷叶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，我是</a:t>
            </a:r>
            <a:r>
              <a: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红莲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。心中的雨点来了。除了你，谁是我在无遮拦天空下的荫蔽？</a:t>
            </a:r>
            <a:r>
              <a:rPr lang="en-US" altLang="zh-CN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冰心，《荷叶</a:t>
            </a:r>
            <a:r>
              <a:rPr lang="en-US" altLang="zh-CN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·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母亲》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通感</a:t>
            </a:r>
            <a:endParaRPr lang="zh-CN" altLang="en-US" sz="28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绿杨烟外晓寒轻，红杏枝头春意</a:t>
            </a:r>
            <a:r>
              <a: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闹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——宋祁，《玉楼春·春景》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7330" y="1309370"/>
            <a:ext cx="11737340" cy="446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（二）多样化的句式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  <a:sym typeface="+mn-ea"/>
            </a:endParaRPr>
          </a:p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整句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fontAlgn="auto">
              <a:lnSpc>
                <a:spcPct val="120000"/>
              </a:lnSpc>
              <a:spcAft>
                <a:spcPts val="1200"/>
              </a:spcAft>
            </a:pPr>
            <a:r>
              <a:rPr lang="zh-CN" altLang="en-US">
                <a:sym typeface="+mn-ea"/>
              </a:rPr>
              <a:t>　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我们分担寒潮、风雷、霹雳；我们共享雾霭、流岚、虹霓。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舒婷，《致橡树》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散句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457200" algn="l" fontAlgn="auto">
              <a:lnSpc>
                <a:spcPct val="120000"/>
              </a:lnSpc>
              <a:spcAft>
                <a:spcPts val="1200"/>
              </a:spcAft>
              <a:buClrTx/>
              <a:buSzTx/>
              <a:buFontTx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爸爸的花儿落了，我也不再是小孩子。——林海音，《城南旧事》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整散结合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>
                <a:sym typeface="+mn-ea"/>
              </a:rPr>
              <a:t>  </a:t>
            </a:r>
            <a:r>
              <a:rPr lang="en-US" altLang="zh-CN" sz="1600">
                <a:sym typeface="+mn-ea"/>
              </a:rPr>
              <a:t>  </a:t>
            </a:r>
            <a:r>
              <a:rPr lang="en-US" altLang="zh-CN" sz="16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4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燕子去了，有再来的时候；杨柳枯了，有再青的时候；桃花谢了，有再开的时候；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但是，聪明的你，请告诉我，我们的日子为什么一去不复返呢？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—-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朱自清，《匆匆》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1625" y="666750"/>
            <a:ext cx="11797665" cy="6295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（三）不同的写作风格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婉约细腻  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华文楷体" panose="0201060004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风住尘香花已尽，日晚倦梳头。物是人非事事休，欲语泪先流。闻说双溪春尚好，也拟泛轻舟。只恐双溪舴艋舟，载不动许多愁。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李清照，《武陵春》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豪放</a:t>
            </a:r>
            <a:endParaRPr lang="zh-CN" altLang="en-US" sz="28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君不见黄河之水天上来，奔流到海不复回。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李白，《将进酒》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大江东去，浪淘尽，千古风流人物。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苏轼，《念奴娇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·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赤壁怀古》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悲慨</a:t>
            </a:r>
            <a:endParaRPr lang="zh-CN" altLang="en-US" sz="28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前不见古人，后不见来者。念天地之悠悠，独怆然而涕下！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陈子昂，《登幽州台歌》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6803" y="102688"/>
            <a:ext cx="469813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五、独创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性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3055" y="1083310"/>
            <a:ext cx="117398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指文学语言在表达手段和方式方法的独创性特征</a:t>
            </a:r>
            <a:r>
              <a:rPr lang="zh-CN" altLang="en-US" sz="28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endParaRPr lang="zh-CN" altLang="en-US" sz="28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3875" y="3072765"/>
            <a:ext cx="595249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  <a:spcBef>
                <a:spcPts val="1200"/>
              </a:spcBef>
            </a:pP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升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岩石巅，下照一溪烟。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华文新魏" panose="02010800040101010101" charset="-122"/>
            </a:endParaRPr>
          </a:p>
          <a:p>
            <a:pPr indent="0" fontAlgn="auto">
              <a:lnSpc>
                <a:spcPct val="150000"/>
              </a:lnSpc>
              <a:spcBef>
                <a:spcPts val="1200"/>
              </a:spcBef>
            </a:pP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——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江湜，《山寺夜起》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240" y="4734560"/>
            <a:ext cx="6126480" cy="14452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1200"/>
              </a:spcBef>
            </a:pP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海上</a:t>
            </a:r>
            <a:r>
              <a: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明月，天涯共此时。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spcBef>
                <a:spcPts val="1200"/>
              </a:spcBef>
            </a:pP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——张九龄，《望月怀远》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9" name="图片 8" descr="海上明月"/>
          <p:cNvPicPr>
            <a:picLocks noChangeAspect="1"/>
          </p:cNvPicPr>
          <p:nvPr/>
        </p:nvPicPr>
        <p:blipFill>
          <a:blip r:embed="rId2"/>
          <a:srcRect t="18416" b="9203"/>
          <a:stretch>
            <a:fillRect/>
          </a:stretch>
        </p:blipFill>
        <p:spPr>
          <a:xfrm>
            <a:off x="6695440" y="2198370"/>
            <a:ext cx="5220970" cy="43942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3055" y="2438400"/>
            <a:ext cx="3724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新魏" panose="02010800040101010101" charset="-122"/>
              </a:rPr>
              <a:t>（一）独特的用字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239395"/>
            <a:ext cx="5986780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新魏" panose="02010800040101010101" charset="-122"/>
                <a:sym typeface="+mn-ea"/>
              </a:rPr>
              <a:t>（二）独特的修辞表达</a:t>
            </a:r>
            <a:endParaRPr lang="zh-CN" altLang="en-US" sz="28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endParaRPr lang="zh-CN" altLang="en-US" sz="28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他穿过砌砖的天井，院子正中生着树，一树的枯枝高高印在淡青的天上，像瓷上的冰纹。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张爱玲，《金锁记》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28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</a:t>
            </a:r>
            <a:endParaRPr lang="zh-CN" altLang="en-US" sz="28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                                                                                                                             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 descr="瓷上冰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3501390"/>
            <a:ext cx="4932680" cy="30740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40855" y="859790"/>
            <a:ext cx="52273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那时已是上午四点钟左右，天上还有许多星，只是天色渐渐地淡了，像一幅青色的泥金笺。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张爱玲，《沉香屑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·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第一炉香》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7" name="图片 6" descr="泥金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7415" y="3501390"/>
            <a:ext cx="2892425" cy="3081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78255" y="2350770"/>
            <a:ext cx="99148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两个女儿，长得跟她娘像一个模子里托出来的。眼睛长得尤其像，白眼珠鸭蛋青，黑眼珠棋子黑，定神时如清水，闪动时像星星。浑身上下，头是头，脚是脚。头发滑滴滴的，衣服格挣挣的。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汪曾祺，《受戒》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2365" y="1020445"/>
            <a:ext cx="5505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新魏" panose="02010800040101010101" charset="-122"/>
              </a:rPr>
              <a:t>（三）作家独特的语言风格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11"/>
          <p:cNvSpPr txBox="1"/>
          <p:nvPr/>
        </p:nvSpPr>
        <p:spPr>
          <a:xfrm>
            <a:off x="820420" y="2768600"/>
            <a:ext cx="28695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小结</a:t>
            </a:r>
            <a:endParaRPr lang="zh-CN" altLang="en-US" sz="4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18"/>
          <p:cNvSpPr txBox="1"/>
          <p:nvPr/>
        </p:nvSpPr>
        <p:spPr>
          <a:xfrm>
            <a:off x="5413449" y="2062156"/>
            <a:ext cx="18675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形象性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787119" y="2048350"/>
            <a:ext cx="606598" cy="706755"/>
            <a:chOff x="3528138" y="2047768"/>
            <a:chExt cx="454949" cy="530066"/>
          </a:xfrm>
        </p:grpSpPr>
        <p:sp>
          <p:nvSpPr>
            <p:cNvPr id="73" name="文本框 16"/>
            <p:cNvSpPr txBox="1"/>
            <p:nvPr/>
          </p:nvSpPr>
          <p:spPr>
            <a:xfrm>
              <a:off x="3528138" y="2047768"/>
              <a:ext cx="371952" cy="530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8852201" y="2061537"/>
            <a:ext cx="189040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丰富性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195523" y="2061974"/>
            <a:ext cx="648378" cy="706755"/>
            <a:chOff x="6084442" y="2057986"/>
            <a:chExt cx="486284" cy="530066"/>
          </a:xfrm>
        </p:grpSpPr>
        <p:sp>
          <p:nvSpPr>
            <p:cNvPr id="77" name="文本框 20"/>
            <p:cNvSpPr txBox="1"/>
            <p:nvPr/>
          </p:nvSpPr>
          <p:spPr>
            <a:xfrm>
              <a:off x="6084442" y="2057986"/>
              <a:ext cx="371952" cy="530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5403289" y="3123455"/>
            <a:ext cx="18675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抒情性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4787119" y="3136321"/>
            <a:ext cx="606598" cy="706755"/>
            <a:chOff x="3528138" y="2627150"/>
            <a:chExt cx="454949" cy="530066"/>
          </a:xfrm>
        </p:grpSpPr>
        <p:sp>
          <p:nvSpPr>
            <p:cNvPr id="81" name="文本框 23"/>
            <p:cNvSpPr txBox="1"/>
            <p:nvPr/>
          </p:nvSpPr>
          <p:spPr>
            <a:xfrm>
              <a:off x="3528138" y="2627150"/>
              <a:ext cx="371952" cy="530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8852201" y="3150141"/>
            <a:ext cx="189040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独创性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8195523" y="3149945"/>
            <a:ext cx="648377" cy="706755"/>
            <a:chOff x="6084443" y="2637368"/>
            <a:chExt cx="486283" cy="530066"/>
          </a:xfrm>
        </p:grpSpPr>
        <p:sp>
          <p:nvSpPr>
            <p:cNvPr id="85" name="文本框 26"/>
            <p:cNvSpPr txBox="1"/>
            <p:nvPr/>
          </p:nvSpPr>
          <p:spPr>
            <a:xfrm>
              <a:off x="6084443" y="2637368"/>
              <a:ext cx="371951" cy="530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en-US" altLang="zh-CN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4454217" y="2161828"/>
            <a:ext cx="0" cy="2736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5403289" y="4136313"/>
            <a:ext cx="18675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音乐性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787119" y="4149178"/>
            <a:ext cx="606598" cy="706755"/>
            <a:chOff x="3528138" y="2627150"/>
            <a:chExt cx="454949" cy="530066"/>
          </a:xfrm>
        </p:grpSpPr>
        <p:sp>
          <p:nvSpPr>
            <p:cNvPr id="44" name="文本框 23"/>
            <p:cNvSpPr txBox="1"/>
            <p:nvPr/>
          </p:nvSpPr>
          <p:spPr>
            <a:xfrm>
              <a:off x="3528138" y="2627150"/>
              <a:ext cx="371952" cy="530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00" y="0"/>
            <a:ext cx="2844800" cy="18571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0" y="4897828"/>
            <a:ext cx="3093761" cy="20197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" y="5520489"/>
            <a:ext cx="4343402" cy="155948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611245" y="2921635"/>
            <a:ext cx="5685155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谢</a:t>
            </a:r>
            <a:r>
              <a:rPr lang="en-US" altLang="zh-CN" sz="60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    </a:t>
            </a:r>
            <a:r>
              <a:rPr lang="zh-CN" altLang="en-US" sz="60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谢！</a:t>
            </a:r>
            <a:endParaRPr lang="zh-CN" altLang="en-US" sz="6000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6" name="Freeform 5"/>
          <p:cNvSpPr/>
          <p:nvPr/>
        </p:nvSpPr>
        <p:spPr bwMode="auto">
          <a:xfrm flipH="1">
            <a:off x="5883436" y="172355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11"/>
          <p:cNvSpPr txBox="1"/>
          <p:nvPr/>
        </p:nvSpPr>
        <p:spPr>
          <a:xfrm>
            <a:off x="820420" y="2768600"/>
            <a:ext cx="28695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内容提纲</a:t>
            </a:r>
            <a:endParaRPr lang="zh-CN" altLang="en-US" sz="4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18"/>
          <p:cNvSpPr txBox="1"/>
          <p:nvPr/>
        </p:nvSpPr>
        <p:spPr>
          <a:xfrm>
            <a:off x="5413449" y="2062156"/>
            <a:ext cx="18675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形象性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787119" y="2048350"/>
            <a:ext cx="606598" cy="706755"/>
            <a:chOff x="3528138" y="2047768"/>
            <a:chExt cx="454949" cy="530066"/>
          </a:xfrm>
        </p:grpSpPr>
        <p:sp>
          <p:nvSpPr>
            <p:cNvPr id="73" name="文本框 16"/>
            <p:cNvSpPr txBox="1"/>
            <p:nvPr/>
          </p:nvSpPr>
          <p:spPr>
            <a:xfrm>
              <a:off x="3528138" y="2047768"/>
              <a:ext cx="371952" cy="530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8852201" y="2061537"/>
            <a:ext cx="189040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丰富性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195523" y="2061974"/>
            <a:ext cx="648378" cy="706755"/>
            <a:chOff x="6084442" y="2057986"/>
            <a:chExt cx="486284" cy="530066"/>
          </a:xfrm>
        </p:grpSpPr>
        <p:sp>
          <p:nvSpPr>
            <p:cNvPr id="77" name="文本框 20"/>
            <p:cNvSpPr txBox="1"/>
            <p:nvPr/>
          </p:nvSpPr>
          <p:spPr>
            <a:xfrm>
              <a:off x="6084442" y="2057986"/>
              <a:ext cx="371952" cy="530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5403289" y="3123455"/>
            <a:ext cx="18675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抒情性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4787119" y="3136321"/>
            <a:ext cx="606598" cy="706755"/>
            <a:chOff x="3528138" y="2627150"/>
            <a:chExt cx="454949" cy="530066"/>
          </a:xfrm>
        </p:grpSpPr>
        <p:sp>
          <p:nvSpPr>
            <p:cNvPr id="81" name="文本框 23"/>
            <p:cNvSpPr txBox="1"/>
            <p:nvPr/>
          </p:nvSpPr>
          <p:spPr>
            <a:xfrm>
              <a:off x="3528138" y="2627150"/>
              <a:ext cx="371952" cy="530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8852201" y="3150141"/>
            <a:ext cx="189040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独创性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8195523" y="3149945"/>
            <a:ext cx="648377" cy="706755"/>
            <a:chOff x="6084443" y="2637368"/>
            <a:chExt cx="486283" cy="530066"/>
          </a:xfrm>
        </p:grpSpPr>
        <p:sp>
          <p:nvSpPr>
            <p:cNvPr id="85" name="文本框 26"/>
            <p:cNvSpPr txBox="1"/>
            <p:nvPr/>
          </p:nvSpPr>
          <p:spPr>
            <a:xfrm>
              <a:off x="6084443" y="2637368"/>
              <a:ext cx="371951" cy="530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en-US" altLang="zh-CN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4454217" y="2161828"/>
            <a:ext cx="0" cy="2736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5403289" y="4136313"/>
            <a:ext cx="18675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音乐性</a:t>
            </a:r>
            <a:endParaRPr lang="zh-CN" altLang="en-US" sz="4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787119" y="4149178"/>
            <a:ext cx="606598" cy="706755"/>
            <a:chOff x="3528138" y="2627150"/>
            <a:chExt cx="454949" cy="530066"/>
          </a:xfrm>
        </p:grpSpPr>
        <p:sp>
          <p:nvSpPr>
            <p:cNvPr id="44" name="文本框 23"/>
            <p:cNvSpPr txBox="1"/>
            <p:nvPr/>
          </p:nvSpPr>
          <p:spPr>
            <a:xfrm>
              <a:off x="3528138" y="2627150"/>
              <a:ext cx="371952" cy="530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4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00" y="0"/>
            <a:ext cx="2844800" cy="18571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0" y="4897828"/>
            <a:ext cx="3093761" cy="20197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5745" y="1443990"/>
            <a:ext cx="6609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《咏雪/咏雪联句》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南北朝   刘义庆</a:t>
            </a:r>
            <a:endParaRPr lang="en-US" altLang="zh-CN" sz="24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谢太傅寒雪日内集，与儿女讲论文义。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俄而雪骤,公欣然曰：“白雪纷纷何所似？”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兄子胡儿曰：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“撒盐空中差可拟。”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兄女曰：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“未若柳絮因风起。”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公大笑乐。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即公大兄无奕女，左将军王凝之妻也。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409576" y="2235200"/>
            <a:ext cx="4133849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5213" y="123643"/>
            <a:ext cx="469813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一、形象性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6555" y="1115695"/>
            <a:ext cx="1127569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文学语言的形象性是指文学语言所指称的对象具有</a:t>
            </a:r>
            <a:r>
              <a:rPr lang="en-US" altLang="zh-CN" sz="2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形象逼真性</a:t>
            </a:r>
            <a:r>
              <a:rPr lang="en-US" altLang="zh-CN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和</a:t>
            </a:r>
            <a:r>
              <a:rPr lang="en-US" altLang="zh-CN" sz="2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具体可感</a:t>
            </a:r>
            <a:r>
              <a:rPr lang="en-US" altLang="zh-CN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的特点，它诉诸接受主体的各种感官，能引起接受主体丰富的形象联想。  </a:t>
            </a:r>
            <a:r>
              <a:rPr lang="en-US" altLang="zh-CN" sz="28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endParaRPr lang="en-US" altLang="zh-CN" sz="28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5850" y="3198495"/>
            <a:ext cx="1811655" cy="583565"/>
          </a:xfrm>
          <a:prstGeom prst="rect">
            <a:avLst/>
          </a:prstGeom>
          <a:noFill/>
          <a:ln w="28575" cmpd="sng">
            <a:solidFill>
              <a:srgbClr val="DBBB88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有形有象</a:t>
            </a:r>
            <a:endParaRPr lang="en-US" altLang="zh-CN" sz="32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45690" y="5405120"/>
            <a:ext cx="1822450" cy="583565"/>
          </a:xfrm>
          <a:prstGeom prst="rect">
            <a:avLst/>
          </a:prstGeom>
          <a:noFill/>
          <a:ln w="28575" cmpd="sng">
            <a:solidFill>
              <a:srgbClr val="DBBB88"/>
            </a:solidFill>
            <a:prstDash val="solid"/>
          </a:ln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无形无象</a:t>
            </a:r>
            <a:endParaRPr lang="en-US" altLang="zh-CN" sz="24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175" y="4262755"/>
            <a:ext cx="152209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形象性</a:t>
            </a:r>
            <a:endParaRPr lang="en-US" altLang="zh-CN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779270" y="3486150"/>
            <a:ext cx="462915" cy="2136140"/>
          </a:xfrm>
          <a:prstGeom prst="leftBrace">
            <a:avLst>
              <a:gd name="adj1" fmla="val 38524"/>
              <a:gd name="adj2" fmla="val 50000"/>
            </a:avLst>
          </a:prstGeom>
          <a:ln w="28575" cmpd="sng">
            <a:solidFill>
              <a:srgbClr val="DBBB8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852035" y="3075305"/>
            <a:ext cx="71659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枯藤老树昏鸦，小桥流水人家，古道西风瘦马。</a:t>
            </a:r>
            <a:endParaRPr lang="en-US" altLang="zh-CN" sz="240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——马致远</a:t>
            </a:r>
            <a:r>
              <a:rPr lang="zh-CN" altLang="en-US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《天净沙·秋思》</a:t>
            </a:r>
            <a:endParaRPr lang="en-US" altLang="zh-CN" sz="240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80915" y="5259070"/>
            <a:ext cx="62433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ClrTx/>
              <a:buSzTx/>
              <a:buNone/>
            </a:pP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问君能有几多愁，恰似一江春水向东流。</a:t>
            </a:r>
            <a:endParaRPr lang="en-US" altLang="zh-CN" sz="240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buClrTx/>
              <a:buSzTx/>
              <a:buNone/>
            </a:pP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——李煜</a:t>
            </a:r>
            <a:r>
              <a:rPr lang="zh-CN" altLang="en-US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《虞美人·</a:t>
            </a:r>
            <a:r>
              <a:rPr lang="zh-CN" altLang="en-US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春花秋月何时了</a:t>
            </a:r>
            <a:r>
              <a:rPr lang="en-US" altLang="zh-CN" sz="24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endParaRPr lang="en-US" altLang="zh-CN" sz="240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5" grpId="1"/>
      <p:bldP spid="13" grpId="1" animBg="1"/>
      <p:bldP spid="6" grpId="0" bldLvl="0" animBg="1"/>
      <p:bldP spid="6" grpId="1" animBg="1"/>
      <p:bldP spid="14" grpId="0"/>
      <p:bldP spid="14" grpId="1"/>
      <p:bldP spid="4" grpId="0" bldLvl="0" animBg="1"/>
      <p:bldP spid="4" grpId="1" animBg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5280" y="2228850"/>
            <a:ext cx="862901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感人心者，莫先乎情。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白居易，《与元九书》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在心为志，发言为诗，情动于中，而形于言。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《毛诗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序》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情者文之经。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刘勰，《文心雕龙》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作者情生文。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刘熙载，《艺概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文概》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8905240" y="2409825"/>
            <a:ext cx="952500" cy="2152650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250170" y="3101975"/>
            <a:ext cx="9429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情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animBg="1"/>
      <p:bldP spid="3" grpId="1" animBg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6803" y="102688"/>
            <a:ext cx="469813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二、抒情性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8435" y="1115695"/>
            <a:ext cx="1180655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抒情性是以文学语言写人、叙事、状物、绘景时浸透其中的感染人、影响人的情意特征，要求文学语言具有鲜明的</a:t>
            </a:r>
            <a:r>
              <a:rPr lang="en-US" altLang="zh-CN" sz="2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感情色彩和强烈的感人力量</a:t>
            </a:r>
            <a:r>
              <a:rPr lang="en-US" altLang="zh-CN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r>
              <a:rPr lang="en-US" altLang="zh-CN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endParaRPr lang="en-US" altLang="zh-CN" sz="26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1315" y="3406775"/>
            <a:ext cx="12013565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6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案例：</a:t>
            </a:r>
            <a:endParaRPr lang="zh-CN" altLang="en-US" sz="26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dk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请欣赏诗歌朗诵《我爱这土地》</a:t>
            </a:r>
            <a:endParaRPr lang="zh-CN" altLang="en-US" sz="2400" b="1">
              <a:solidFill>
                <a:schemeClr val="dk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6543675" y="2599690"/>
            <a:ext cx="4947285" cy="3709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460615" y="6421755"/>
            <a:ext cx="3113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诗人艾青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8" grpId="1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总台主持人康辉接力朗诵诗歌《我爱这土地》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00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17475" y="128270"/>
            <a:ext cx="5996940" cy="63684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70000"/>
              </a:lnSpc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假如我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是一只鸟，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我也应该用嘶哑的喉咙歌唱：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这被暴风雨所打击着的土地，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这永远汹涌着我们的悲愤的河流，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这无止息地吹刮着的激怒的风，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和那来自林间的无比温柔的黎明……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</a:pPr>
            <a:r>
              <a:rPr lang="en-US" altLang="zh-CN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</a:t>
            </a: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——然后我死了，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</a:pPr>
            <a:r>
              <a:rPr lang="en-US" altLang="zh-CN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连羽毛也腐烂在土地里面。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为什么我的眼里常含泪水？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</a:pPr>
            <a:r>
              <a:rPr lang="en-US" altLang="zh-CN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因为我对这土地爱得深沉……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00225" y="128270"/>
            <a:ext cx="2631440" cy="7188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 fontAlgn="auto">
              <a:lnSpc>
                <a:spcPct val="170000"/>
              </a:lnSpc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假如我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是一只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鸟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955540" y="504825"/>
            <a:ext cx="3329305" cy="172720"/>
          </a:xfrm>
          <a:prstGeom prst="rightArrow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434705" y="360680"/>
            <a:ext cx="2354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从虚处落笔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945" y="1369695"/>
            <a:ext cx="6096000" cy="2602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>
              <a:lnSpc>
                <a:spcPct val="170000"/>
              </a:lnSpc>
              <a:buClrTx/>
              <a:buSzTx/>
              <a:buNone/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这被暴风雨所打击着的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土地，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  <a:buClrTx/>
              <a:buSzTx/>
              <a:buNone/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这永远汹涌着我们的悲愤的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河流，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  <a:buClrTx/>
              <a:buSzTx/>
              <a:buNone/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这无止息地吹刮着的激怒的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风，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  <a:buClrTx/>
              <a:buSzTx/>
              <a:buNone/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和那来自林间的无比温柔的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黎明……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6114415" y="2651125"/>
            <a:ext cx="2076450" cy="172720"/>
          </a:xfrm>
          <a:prstGeom prst="rightArrow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右大括号 12"/>
          <p:cNvSpPr/>
          <p:nvPr/>
        </p:nvSpPr>
        <p:spPr>
          <a:xfrm>
            <a:off x="5571490" y="1649730"/>
            <a:ext cx="395605" cy="2175510"/>
          </a:xfrm>
          <a:prstGeom prst="rightBrace">
            <a:avLst>
              <a:gd name="adj1" fmla="val 43017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190865" y="2476500"/>
            <a:ext cx="2842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写实和象征结合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945" y="5109210"/>
            <a:ext cx="6096000" cy="1346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>
              <a:lnSpc>
                <a:spcPct val="170000"/>
              </a:lnSpc>
              <a:buClrTx/>
              <a:buSzTx/>
              <a:buNone/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为什么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</a:t>
            </a: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的眼里常含泪水？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70000"/>
              </a:lnSpc>
              <a:buClrTx/>
              <a:buSzTx/>
              <a:buNone/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因为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</a:t>
            </a:r>
            <a:r>
              <a:rPr lang="zh-CN" altLang="en-US" sz="2400" b="1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对这土地爱得深沉……</a:t>
            </a:r>
            <a:endParaRPr lang="zh-CN" altLang="en-US" sz="2400" b="1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右大括号 15"/>
          <p:cNvSpPr/>
          <p:nvPr/>
        </p:nvSpPr>
        <p:spPr>
          <a:xfrm>
            <a:off x="5571490" y="5347335"/>
            <a:ext cx="395605" cy="844550"/>
          </a:xfrm>
          <a:prstGeom prst="rightBrace">
            <a:avLst>
              <a:gd name="adj1" fmla="val 43017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6114415" y="5696585"/>
            <a:ext cx="2076450" cy="172720"/>
          </a:xfrm>
          <a:prstGeom prst="rightArrow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338185" y="5508625"/>
            <a:ext cx="2842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抒情视角的转换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  <p:bldP spid="7" grpId="0"/>
      <p:bldP spid="6" grpId="1" animBg="1"/>
      <p:bldP spid="7" grpId="1"/>
      <p:bldP spid="10" grpId="0"/>
      <p:bldP spid="10" grpId="1"/>
      <p:bldP spid="14" grpId="0"/>
      <p:bldP spid="11" grpId="0" bldLvl="0" animBg="1"/>
      <p:bldP spid="13" grpId="0" animBg="1"/>
      <p:bldP spid="14" grpId="1"/>
      <p:bldP spid="11" grpId="1" animBg="1"/>
      <p:bldP spid="13" grpId="1" animBg="1"/>
      <p:bldP spid="15" grpId="0"/>
      <p:bldP spid="15" grpId="1"/>
      <p:bldP spid="16" grpId="0" animBg="1"/>
      <p:bldP spid="17" grpId="0" animBg="1"/>
      <p:bldP spid="18" grpId="0"/>
      <p:bldP spid="16" grpId="1" animBg="1"/>
      <p:bldP spid="17" grpId="1" animBg="1"/>
      <p:bldP spid="1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52830" y="1767840"/>
            <a:ext cx="99148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视之则锦绘，听之则丝簧，味之则甘腴，佩之则芬芳。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刘勰，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《文心雕龙·总术篇》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思考：其中的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听之则丝簧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表明了文学作品应具备怎样的特点呢？</a:t>
            </a:r>
            <a:endParaRPr lang="zh-CN" altLang="en-US" sz="28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370*5170*459*45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ISPRING_PRESENTATION_TITLE" val="PowerPoint 演示文稿"/>
  <p:tag name="COMMONDATA" val="eyJoZGlkIjoiM2Y3MjVjYTFmMTcwMWExZDBhNWM5NjcxZGUxOWFhZmEifQ=="/>
</p:tagLst>
</file>

<file path=ppt/theme/theme1.xml><?xml version="1.0" encoding="utf-8"?>
<a:theme xmlns:a="http://schemas.openxmlformats.org/drawingml/2006/main" name="第一PPT，www.1ppt.com">
  <a:themeElements>
    <a:clrScheme name="自定义 28-建筑装饰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595959"/>
      </a:accent1>
      <a:accent2>
        <a:srgbClr val="ED7634"/>
      </a:accent2>
      <a:accent3>
        <a:srgbClr val="595959"/>
      </a:accent3>
      <a:accent4>
        <a:srgbClr val="ED7634"/>
      </a:accent4>
      <a:accent5>
        <a:srgbClr val="595959"/>
      </a:accent5>
      <a:accent6>
        <a:srgbClr val="ED7634"/>
      </a:accent6>
      <a:hlink>
        <a:srgbClr val="BB0A0B"/>
      </a:hlink>
      <a:folHlink>
        <a:srgbClr val="BB0A0B"/>
      </a:folHlink>
    </a:clrScheme>
    <a:fontScheme name="自定义 8">
      <a:majorFont>
        <a:latin typeface="Lao UI"/>
        <a:ea typeface="方正苏新诗柳楷简体"/>
        <a:cs typeface=""/>
      </a:majorFont>
      <a:minorFont>
        <a:latin typeface="Lao UI"/>
        <a:ea typeface="方正苏新诗柳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8-建筑装饰">
    <a:dk1>
      <a:srgbClr val="000000"/>
    </a:dk1>
    <a:lt1>
      <a:srgbClr val="FFFFFF"/>
    </a:lt1>
    <a:dk2>
      <a:srgbClr val="44546A"/>
    </a:dk2>
    <a:lt2>
      <a:srgbClr val="86B300"/>
    </a:lt2>
    <a:accent1>
      <a:srgbClr val="595959"/>
    </a:accent1>
    <a:accent2>
      <a:srgbClr val="ED7634"/>
    </a:accent2>
    <a:accent3>
      <a:srgbClr val="595959"/>
    </a:accent3>
    <a:accent4>
      <a:srgbClr val="ED7634"/>
    </a:accent4>
    <a:accent5>
      <a:srgbClr val="595959"/>
    </a:accent5>
    <a:accent6>
      <a:srgbClr val="ED7634"/>
    </a:accent6>
    <a:hlink>
      <a:srgbClr val="BB0A0B"/>
    </a:hlink>
    <a:folHlink>
      <a:srgbClr val="BB0A0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2342</Words>
  <Application>WPS 演示</Application>
  <PresentationFormat>自定义</PresentationFormat>
  <Paragraphs>258</Paragraphs>
  <Slides>19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微软雅黑</vt:lpstr>
      <vt:lpstr>黑体</vt:lpstr>
      <vt:lpstr>华文新魏</vt:lpstr>
      <vt:lpstr>华文楷体</vt:lpstr>
      <vt:lpstr>方正苏新诗柳楷简体</vt:lpstr>
      <vt:lpstr>Lao UI</vt:lpstr>
      <vt:lpstr>Segoe Print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水墨梅花</dc:title>
  <dc:creator>第一PPT</dc:creator>
  <cp:keywords>www.1ppt.com</cp:keywords>
  <dc:description>www.1ppt.com</dc:description>
  <cp:lastModifiedBy>土家女儿宋小妹</cp:lastModifiedBy>
  <cp:revision>133</cp:revision>
  <dcterms:created xsi:type="dcterms:W3CDTF">2015-10-07T12:43:00Z</dcterms:created>
  <dcterms:modified xsi:type="dcterms:W3CDTF">2024-11-07T07:30:08Z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5914031F17574B6F9884AF0F898F993F_12</vt:lpwstr>
  </property>
  <property fmtid="{D5CDD505-2E9C-101B-9397-08002B2CF9AE}" pid="3" name="KSOProductBuildVer">
    <vt:lpwstr>2052-12.1.0.18888</vt:lpwstr>
  </property>
</Properties>
</file>