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8" r:id="rId2"/>
    <p:sldId id="257" r:id="rId3"/>
    <p:sldId id="256" r:id="rId4"/>
    <p:sldId id="261" r:id="rId5"/>
    <p:sldId id="262" r:id="rId6"/>
    <p:sldId id="263" r:id="rId7"/>
    <p:sldId id="267" r:id="rId8"/>
    <p:sldId id="266" r:id="rId9"/>
    <p:sldId id="264" r:id="rId10"/>
    <p:sldId id="265" r:id="rId11"/>
    <p:sldId id="268" r:id="rId12"/>
    <p:sldId id="271" r:id="rId13"/>
    <p:sldId id="269" r:id="rId14"/>
  </p:sldIdLst>
  <p:sldSz cx="12192000" cy="6858000"/>
  <p:notesSz cx="6858000" cy="9144000"/>
  <p:custDataLst>
    <p:tags r:id="rId1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9D1B1"/>
    <a:srgbClr val="F3E8D5"/>
    <a:srgbClr val="B2A992"/>
    <a:srgbClr val="B8A17F"/>
    <a:srgbClr val="EFECDD"/>
    <a:srgbClr val="FAFECE"/>
    <a:srgbClr val="DDDDD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503" autoAdjust="0"/>
  </p:normalViewPr>
  <p:slideViewPr>
    <p:cSldViewPr snapToGrid="0">
      <p:cViewPr varScale="1">
        <p:scale>
          <a:sx n="78" d="100"/>
          <a:sy n="78" d="100"/>
        </p:scale>
        <p:origin x="878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5D7D4-734C-43F9-9BCF-414D4A1AE3B9}" type="datetimeFigureOut">
              <a:rPr lang="zh-CN" altLang="en-US" smtClean="0"/>
              <a:t>2024/10/8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68F285-B6CE-4C89-BBA8-62C4E261BB8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5D7D4-734C-43F9-9BCF-414D4A1AE3B9}" type="datetimeFigureOut">
              <a:rPr lang="zh-CN" altLang="en-US" smtClean="0"/>
              <a:t>2024/10/8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68F285-B6CE-4C89-BBA8-62C4E261BB8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5D7D4-734C-43F9-9BCF-414D4A1AE3B9}" type="datetimeFigureOut">
              <a:rPr lang="zh-CN" altLang="en-US" smtClean="0"/>
              <a:t>2024/10/8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68F285-B6CE-4C89-BBA8-62C4E261BB8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5D7D4-734C-43F9-9BCF-414D4A1AE3B9}" type="datetimeFigureOut">
              <a:rPr lang="zh-CN" altLang="en-US" smtClean="0"/>
              <a:t>2024/10/8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68F285-B6CE-4C89-BBA8-62C4E261BB8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5D7D4-734C-43F9-9BCF-414D4A1AE3B9}" type="datetimeFigureOut">
              <a:rPr lang="zh-CN" altLang="en-US" smtClean="0"/>
              <a:t>2024/10/8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68F285-B6CE-4C89-BBA8-62C4E261BB8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5D7D4-734C-43F9-9BCF-414D4A1AE3B9}" type="datetimeFigureOut">
              <a:rPr lang="zh-CN" altLang="en-US" smtClean="0"/>
              <a:t>2024/10/8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68F285-B6CE-4C89-BBA8-62C4E261BB8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5D7D4-734C-43F9-9BCF-414D4A1AE3B9}" type="datetimeFigureOut">
              <a:rPr lang="zh-CN" altLang="en-US" smtClean="0"/>
              <a:t>2024/10/8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68F285-B6CE-4C89-BBA8-62C4E261BB8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5D7D4-734C-43F9-9BCF-414D4A1AE3B9}" type="datetimeFigureOut">
              <a:rPr lang="zh-CN" altLang="en-US" smtClean="0"/>
              <a:t>2024/10/8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68F285-B6CE-4C89-BBA8-62C4E261BB8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5D7D4-734C-43F9-9BCF-414D4A1AE3B9}" type="datetimeFigureOut">
              <a:rPr lang="zh-CN" altLang="en-US" smtClean="0"/>
              <a:t>2024/10/8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68F285-B6CE-4C89-BBA8-62C4E261BB8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5D7D4-734C-43F9-9BCF-414D4A1AE3B9}" type="datetimeFigureOut">
              <a:rPr lang="zh-CN" altLang="en-US" smtClean="0"/>
              <a:t>2024/10/8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68F285-B6CE-4C89-BBA8-62C4E261BB8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5D7D4-734C-43F9-9BCF-414D4A1AE3B9}" type="datetimeFigureOut">
              <a:rPr lang="zh-CN" altLang="en-US" smtClean="0"/>
              <a:t>2024/10/8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68F285-B6CE-4C89-BBA8-62C4E261BB8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35D7D4-734C-43F9-9BCF-414D4A1AE3B9}" type="datetimeFigureOut">
              <a:rPr lang="zh-CN" altLang="en-US" smtClean="0"/>
              <a:t>2024/10/8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68F285-B6CE-4C89-BBA8-62C4E261BB8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5.png"/><Relationship Id="rId7" Type="http://schemas.openxmlformats.org/officeDocument/2006/relationships/image" Target="../media/image11.png"/><Relationship Id="rId12" Type="http://schemas.openxmlformats.org/officeDocument/2006/relationships/image" Target="../media/image1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11" Type="http://schemas.openxmlformats.org/officeDocument/2006/relationships/image" Target="../media/image15.png"/><Relationship Id="rId5" Type="http://schemas.openxmlformats.org/officeDocument/2006/relationships/image" Target="../media/image9.png"/><Relationship Id="rId10" Type="http://schemas.openxmlformats.org/officeDocument/2006/relationships/image" Target="../media/image14.png"/><Relationship Id="rId4" Type="http://schemas.openxmlformats.org/officeDocument/2006/relationships/image" Target="../media/image6.png"/><Relationship Id="rId9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18.png"/><Relationship Id="rId7" Type="http://schemas.openxmlformats.org/officeDocument/2006/relationships/image" Target="../media/image1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11" Type="http://schemas.openxmlformats.org/officeDocument/2006/relationships/image" Target="../media/image10.png"/><Relationship Id="rId5" Type="http://schemas.openxmlformats.org/officeDocument/2006/relationships/image" Target="../media/image6.png"/><Relationship Id="rId10" Type="http://schemas.openxmlformats.org/officeDocument/2006/relationships/image" Target="../media/image16.png"/><Relationship Id="rId4" Type="http://schemas.openxmlformats.org/officeDocument/2006/relationships/image" Target="../media/image5.png"/><Relationship Id="rId9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microsoft.com/office/2007/relationships/hdphoto" Target="../media/hdphoto2.wdp"/><Relationship Id="rId7" Type="http://schemas.openxmlformats.org/officeDocument/2006/relationships/image" Target="../media/image21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>
                        <a14:foregroundMark x1="64600" y1="25778" x2="69900" y2="23556"/>
                        <a14:foregroundMark x1="69900" y1="23556" x2="68000" y2="28889"/>
                        <a14:backgroundMark x1="29350" y1="42400" x2="49750" y2="52267"/>
                        <a14:backgroundMark x1="49750" y1="52267" x2="84300" y2="90044"/>
                        <a14:backgroundMark x1="84300" y1="90044" x2="82350" y2="65600"/>
                        <a14:backgroundMark x1="82350" y1="65600" x2="67100" y2="71911"/>
                        <a14:backgroundMark x1="67100" y1="71911" x2="44250" y2="70311"/>
                        <a14:backgroundMark x1="44250" y1="70311" x2="43900" y2="70933"/>
                      </a14:backgroundRemoval>
                    </a14:imgEffect>
                  </a14:imgLayer>
                </a14:imgProps>
              </a:ext>
            </a:extLst>
          </a:blip>
          <a:srcRect l="59715" t="10295" r="23291" b="60676"/>
          <a:stretch>
            <a:fillRect/>
          </a:stretch>
        </p:blipFill>
        <p:spPr>
          <a:xfrm>
            <a:off x="7280476" y="706056"/>
            <a:ext cx="2071868" cy="199084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2000">
        <p159:morph option="byObject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9D1B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316377" y="241917"/>
            <a:ext cx="6997065" cy="1186815"/>
            <a:chOff x="-316377" y="241917"/>
            <a:chExt cx="6997065" cy="1186815"/>
          </a:xfrm>
        </p:grpSpPr>
        <p:sp>
          <p:nvSpPr>
            <p:cNvPr id="3" name="矩形 2"/>
            <p:cNvSpPr/>
            <p:nvPr/>
          </p:nvSpPr>
          <p:spPr>
            <a:xfrm>
              <a:off x="-316377" y="1206482"/>
              <a:ext cx="6920230" cy="222250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211943" y="241917"/>
              <a:ext cx="6468745" cy="9220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5400" dirty="0">
                  <a:solidFill>
                    <a:schemeClr val="bg1"/>
                  </a:solidFill>
                  <a:latin typeface="华文行楷" panose="02010800040101010101" pitchFamily="2" charset="-122"/>
                  <a:ea typeface="华文行楷" panose="02010800040101010101" pitchFamily="2" charset="-122"/>
                  <a:sym typeface="+mn-ea"/>
                </a:rPr>
                <a:t>四、观诗仙，品少年</a:t>
              </a:r>
              <a:endParaRPr lang="zh-CN" altLang="en-US" sz="5400" dirty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975360" y="1740535"/>
            <a:ext cx="5768975" cy="4444365"/>
            <a:chOff x="211943" y="1700981"/>
            <a:chExt cx="5185638" cy="4444180"/>
          </a:xfrm>
        </p:grpSpPr>
        <p:sp>
          <p:nvSpPr>
            <p:cNvPr id="8" name="矩形: 圆角 7"/>
            <p:cNvSpPr/>
            <p:nvPr/>
          </p:nvSpPr>
          <p:spPr>
            <a:xfrm>
              <a:off x="211943" y="1700981"/>
              <a:ext cx="5185638" cy="4444180"/>
            </a:xfrm>
            <a:prstGeom prst="roundRect">
              <a:avLst/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717426" y="2107189"/>
              <a:ext cx="4336026" cy="36923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44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创作背景：</a:t>
              </a:r>
              <a:endParaRPr lang="en-US" altLang="zh-CN" sz="44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2800" dirty="0">
                  <a:latin typeface="华文楷体" panose="02010600040101010101" pitchFamily="2" charset="-122"/>
                  <a:ea typeface="华文楷体" panose="02010600040101010101" pitchFamily="2" charset="-122"/>
                </a:rPr>
                <a:t>李白年轻时候初次离开蜀地，仗剑远游之前所作，大约作于开元十二年（李白</a:t>
              </a:r>
              <a:r>
                <a:rPr lang="en-US" altLang="zh-CN" sz="2800" dirty="0">
                  <a:latin typeface="华文楷体" panose="02010600040101010101" pitchFamily="2" charset="-122"/>
                  <a:ea typeface="华文楷体" panose="02010600040101010101" pitchFamily="2" charset="-122"/>
                </a:rPr>
                <a:t>23</a:t>
              </a:r>
              <a:r>
                <a:rPr lang="zh-CN" altLang="en-US" sz="2800" dirty="0">
                  <a:latin typeface="华文楷体" panose="02010600040101010101" pitchFamily="2" charset="-122"/>
                  <a:ea typeface="华文楷体" panose="02010600040101010101" pitchFamily="2" charset="-122"/>
                </a:rPr>
                <a:t>岁）。</a:t>
              </a:r>
            </a:p>
          </p:txBody>
        </p:sp>
      </p:grpSp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2501" y="929423"/>
            <a:ext cx="3938357" cy="4999153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92367" y="4615485"/>
            <a:ext cx="2470375" cy="232559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9D1B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-18334209" y="658128"/>
            <a:ext cx="19020592" cy="5833895"/>
          </a:xfrm>
          <a:prstGeom prst="rect">
            <a:avLst/>
          </a:prstGeom>
          <a:noFill/>
          <a:effectLst>
            <a:softEdge rad="0"/>
          </a:effectLst>
        </p:spPr>
        <p:txBody>
          <a:bodyPr vert="eaVert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3600" dirty="0">
                <a:latin typeface="华文行楷" panose="02010800040101010101" pitchFamily="2" charset="-122"/>
                <a:ea typeface="华文行楷" panose="02010800040101010101" pitchFamily="2" charset="-122"/>
              </a:rPr>
              <a:t>少年负壮气，奋烈自有时</a:t>
            </a:r>
            <a:endParaRPr lang="en-US" altLang="zh-CN" sz="360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 indent="457200">
              <a:lnSpc>
                <a:spcPct val="200000"/>
              </a:lnSpc>
            </a:pPr>
            <a:r>
              <a:rPr lang="zh-CN" altLang="en-US" sz="3600" dirty="0">
                <a:latin typeface="华文行楷" panose="02010800040101010101" pitchFamily="2" charset="-122"/>
                <a:ea typeface="华文行楷" panose="02010800040101010101" pitchFamily="2" charset="-122"/>
              </a:rPr>
              <a:t>俱怀逸兴壮思飞，欲上青天揽明月</a:t>
            </a:r>
            <a:endParaRPr lang="en-US" altLang="zh-CN" sz="360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 indent="457200">
              <a:lnSpc>
                <a:spcPct val="200000"/>
              </a:lnSpc>
            </a:pPr>
            <a:r>
              <a:rPr lang="zh-CN" altLang="en-US" sz="3600" dirty="0">
                <a:latin typeface="华文行楷" panose="02010800040101010101" pitchFamily="2" charset="-122"/>
                <a:ea typeface="华文行楷" panose="02010800040101010101" pitchFamily="2" charset="-122"/>
              </a:rPr>
              <a:t>仰天大笑出门去，吾辈岂是蓬蒿人</a:t>
            </a:r>
            <a:endParaRPr lang="en-US" altLang="zh-CN" sz="360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 indent="457200">
              <a:lnSpc>
                <a:spcPct val="200000"/>
              </a:lnSpc>
            </a:pPr>
            <a:r>
              <a:rPr lang="zh-CN" altLang="en-US" sz="3600" dirty="0">
                <a:latin typeface="华文行楷" panose="02010800040101010101" pitchFamily="2" charset="-122"/>
                <a:ea typeface="华文行楷" panose="02010800040101010101" pitchFamily="2" charset="-122"/>
              </a:rPr>
              <a:t>大鹏一日同风起，扶摇直上九万里</a:t>
            </a:r>
            <a:endParaRPr lang="en-US" altLang="zh-CN" sz="360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 indent="457200">
              <a:lnSpc>
                <a:spcPct val="200000"/>
              </a:lnSpc>
            </a:pPr>
            <a:r>
              <a:rPr lang="zh-CN" altLang="en-US" sz="3600" dirty="0">
                <a:latin typeface="华文行楷" panose="02010800040101010101" pitchFamily="2" charset="-122"/>
                <a:ea typeface="华文行楷" panose="02010800040101010101" pitchFamily="2" charset="-122"/>
              </a:rPr>
              <a:t>落花踏尽游何处？笑入胡姬酒肆中</a:t>
            </a:r>
            <a:endParaRPr lang="en-US" altLang="zh-CN" sz="360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 indent="457200">
              <a:lnSpc>
                <a:spcPct val="200000"/>
              </a:lnSpc>
            </a:pPr>
            <a:r>
              <a:rPr lang="zh-CN" altLang="en-US" sz="3600" dirty="0">
                <a:latin typeface="华文行楷" panose="02010800040101010101" pitchFamily="2" charset="-122"/>
                <a:ea typeface="华文行楷" panose="02010800040101010101" pitchFamily="2" charset="-122"/>
              </a:rPr>
              <a:t>五陵年少金市东，银鞍白马度春风</a:t>
            </a:r>
            <a:endParaRPr lang="en-US" altLang="zh-CN" sz="360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 indent="457200">
              <a:lnSpc>
                <a:spcPct val="200000"/>
              </a:lnSpc>
            </a:pPr>
            <a:r>
              <a:rPr lang="zh-CN" altLang="en-US" sz="3600" dirty="0">
                <a:latin typeface="华文行楷" panose="02010800040101010101" pitchFamily="2" charset="-122"/>
                <a:ea typeface="华文行楷" panose="02010800040101010101" pitchFamily="2" charset="-122"/>
              </a:rPr>
              <a:t>相逢意气为君饮，系马高楼垂柳边</a:t>
            </a:r>
            <a:endParaRPr lang="en-US" altLang="zh-CN" sz="360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 indent="457200">
              <a:lnSpc>
                <a:spcPct val="200000"/>
              </a:lnSpc>
            </a:pPr>
            <a:r>
              <a:rPr lang="zh-CN" altLang="en-US" sz="3600" dirty="0">
                <a:latin typeface="华文行楷" panose="02010800040101010101" pitchFamily="2" charset="-122"/>
                <a:ea typeface="华文行楷" panose="02010800040101010101" pitchFamily="2" charset="-122"/>
              </a:rPr>
              <a:t>孰知不向边庭苦，纵死犹闻侠骨香</a:t>
            </a:r>
            <a:endParaRPr lang="en-US" altLang="zh-CN" sz="360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3600" dirty="0">
                <a:latin typeface="华文行楷" panose="02010800040101010101" pitchFamily="2" charset="-122"/>
                <a:ea typeface="华文行楷" panose="02010800040101010101" pitchFamily="2" charset="-122"/>
              </a:rPr>
              <a:t>十步杀一人，千里不留行</a:t>
            </a:r>
            <a:endParaRPr lang="en-US" altLang="zh-CN" sz="360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3600" dirty="0">
                <a:latin typeface="华文行楷" panose="02010800040101010101" pitchFamily="2" charset="-122"/>
                <a:ea typeface="华文行楷" panose="02010800040101010101" pitchFamily="2" charset="-122"/>
              </a:rPr>
              <a:t>事了拂衣去，深藏身与名</a:t>
            </a:r>
          </a:p>
        </p:txBody>
      </p:sp>
      <p:grpSp>
        <p:nvGrpSpPr>
          <p:cNvPr id="14" name="组合 13"/>
          <p:cNvGrpSpPr/>
          <p:nvPr/>
        </p:nvGrpSpPr>
        <p:grpSpPr>
          <a:xfrm>
            <a:off x="-18833712" y="0"/>
            <a:ext cx="22106012" cy="4359018"/>
            <a:chOff x="-19443312" y="591363"/>
            <a:chExt cx="22106012" cy="4359018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2">
              <a:alphaModFix amt="20000"/>
            </a:blip>
            <a:stretch>
              <a:fillRect/>
            </a:stretch>
          </p:blipFill>
          <p:spPr>
            <a:xfrm>
              <a:off x="-8390306" y="591363"/>
              <a:ext cx="11053006" cy="4359018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2">
              <a:alphaModFix amt="20000"/>
            </a:blip>
            <a:stretch>
              <a:fillRect/>
            </a:stretch>
          </p:blipFill>
          <p:spPr>
            <a:xfrm>
              <a:off x="-19443312" y="591363"/>
              <a:ext cx="11053006" cy="4359018"/>
            </a:xfrm>
            <a:prstGeom prst="rect">
              <a:avLst/>
            </a:prstGeom>
          </p:spPr>
        </p:pic>
      </p:grpSp>
      <p:grpSp>
        <p:nvGrpSpPr>
          <p:cNvPr id="17" name="组合 16"/>
          <p:cNvGrpSpPr/>
          <p:nvPr/>
        </p:nvGrpSpPr>
        <p:grpSpPr>
          <a:xfrm>
            <a:off x="-19364671" y="1608407"/>
            <a:ext cx="22225101" cy="5541744"/>
            <a:chOff x="-19982574" y="1738287"/>
            <a:chExt cx="22106012" cy="5541744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-8929568" y="1738287"/>
              <a:ext cx="11053006" cy="5541744"/>
            </a:xfrm>
            <a:prstGeom prst="rect">
              <a:avLst/>
            </a:prstGeom>
          </p:spPr>
        </p:pic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-19982574" y="1738287"/>
              <a:ext cx="11053006" cy="5541744"/>
            </a:xfrm>
            <a:prstGeom prst="rect">
              <a:avLst/>
            </a:prstGeom>
          </p:spPr>
        </p:pic>
      </p:grpSp>
      <p:pic>
        <p:nvPicPr>
          <p:cNvPr id="20" name="图片 1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038168"/>
            <a:ext cx="7240864" cy="3819832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1917857"/>
            <a:ext cx="6292645" cy="4940143"/>
          </a:xfrm>
          <a:prstGeom prst="rect">
            <a:avLst/>
          </a:prstGeom>
        </p:spPr>
      </p:pic>
      <p:grpSp>
        <p:nvGrpSpPr>
          <p:cNvPr id="24" name="组合 23"/>
          <p:cNvGrpSpPr/>
          <p:nvPr/>
        </p:nvGrpSpPr>
        <p:grpSpPr>
          <a:xfrm>
            <a:off x="5394960" y="0"/>
            <a:ext cx="6797040" cy="3429000"/>
            <a:chOff x="5394960" y="0"/>
            <a:chExt cx="6797040" cy="3429000"/>
          </a:xfrm>
        </p:grpSpPr>
        <p:sp>
          <p:nvSpPr>
            <p:cNvPr id="22" name="直角三角形 21"/>
            <p:cNvSpPr/>
            <p:nvPr/>
          </p:nvSpPr>
          <p:spPr>
            <a:xfrm flipH="1" flipV="1">
              <a:off x="5394960" y="0"/>
              <a:ext cx="6797040" cy="3429000"/>
            </a:xfrm>
            <a:prstGeom prst="rtTriangle">
              <a:avLst/>
            </a:prstGeom>
            <a:solidFill>
              <a:srgbClr val="F3E8D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7970521" y="517545"/>
              <a:ext cx="3886199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dirty="0">
                  <a:solidFill>
                    <a:srgbClr val="C00000"/>
                  </a:solidFill>
                  <a:latin typeface="华文琥珀" panose="02010800040101010101" pitchFamily="2" charset="-122"/>
                  <a:ea typeface="华文琥珀" panose="02010800040101010101" pitchFamily="2" charset="-122"/>
                </a:rPr>
                <a:t>李白斗酒诗百篇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decel="25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04167E-6 -4.07407E-6 L 1.57656 -0.02037 " pathEditMode="relative" rAng="0" ptsTypes="AA">
                                      <p:cBhvr>
                                        <p:cTn id="6" dur="1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828" y="-1019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3" presetClass="path" presetSubtype="0" decel="25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4.07407E-6 L 1.36718 -0.01274 " pathEditMode="relative" rAng="0" ptsTypes="AA">
                                      <p:cBhvr>
                                        <p:cTn id="8" dur="1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8359" y="-648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63" presetClass="path" presetSubtype="0" decel="2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6 3.7037E-6 L 1.49297 -0.0213 " pathEditMode="relative" rAng="0" ptsTypes="AA">
                                      <p:cBhvr>
                                        <p:cTn id="10" dur="1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4648" y="-1065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9D1B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316377" y="241917"/>
            <a:ext cx="7282180" cy="1186815"/>
            <a:chOff x="-316377" y="241917"/>
            <a:chExt cx="7282180" cy="1186815"/>
          </a:xfrm>
        </p:grpSpPr>
        <p:sp>
          <p:nvSpPr>
            <p:cNvPr id="3" name="矩形 2"/>
            <p:cNvSpPr/>
            <p:nvPr/>
          </p:nvSpPr>
          <p:spPr>
            <a:xfrm>
              <a:off x="-316377" y="1206482"/>
              <a:ext cx="6996430" cy="222250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211943" y="241917"/>
              <a:ext cx="6753860" cy="9220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5400" dirty="0">
                  <a:solidFill>
                    <a:schemeClr val="bg1"/>
                  </a:solidFill>
                  <a:latin typeface="华文行楷" panose="02010800040101010101" pitchFamily="2" charset="-122"/>
                  <a:ea typeface="华文行楷" panose="02010800040101010101" pitchFamily="2" charset="-122"/>
                  <a:sym typeface="+mn-ea"/>
                </a:rPr>
                <a:t>四、观诗仙，品少年</a:t>
              </a:r>
              <a:endParaRPr lang="zh-CN" altLang="en-US" sz="5400" dirty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028032"/>
            <a:ext cx="5364480" cy="282996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3198036"/>
            <a:ext cx="4661980" cy="3659963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6096000" y="0"/>
            <a:ext cx="5709921" cy="6858000"/>
          </a:xfrm>
          <a:prstGeom prst="rect">
            <a:avLst/>
          </a:prstGeom>
          <a:solidFill>
            <a:srgbClr val="EFECD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lang="zh-CN" altLang="en-US" sz="2800" b="1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少年负壮气，奋烈自有时。</a:t>
            </a:r>
            <a:endParaRPr lang="en-US" altLang="zh-CN" sz="2800" b="1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b="1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十步杀一人，千里不留行。</a:t>
            </a:r>
            <a:endParaRPr lang="en-US" altLang="zh-CN" sz="2800" b="1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b="1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事了拂衣去，深藏身与名。</a:t>
            </a:r>
          </a:p>
          <a:p>
            <a:pPr>
              <a:lnSpc>
                <a:spcPct val="130000"/>
              </a:lnSpc>
            </a:pPr>
            <a:r>
              <a:rPr lang="zh-CN" altLang="en-US" sz="2800" b="1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俱怀逸兴壮思飞，欲上青天揽明月。</a:t>
            </a:r>
            <a:endParaRPr lang="en-US" altLang="zh-CN" sz="2800" b="1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b="1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仰天大笑出门去，吾辈岂是蓬蒿人。</a:t>
            </a:r>
            <a:endParaRPr lang="en-US" altLang="zh-CN" sz="2800" b="1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b="1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大鹏一日同风起，扶摇直上九万里。</a:t>
            </a:r>
            <a:endParaRPr lang="en-US" altLang="zh-CN" sz="2800" b="1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b="1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落花踏尽游何处？笑入胡姬酒肆中。</a:t>
            </a:r>
            <a:endParaRPr lang="en-US" altLang="zh-CN" sz="2800" b="1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b="1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五陵年少金市东，银鞍白马度春风。</a:t>
            </a:r>
            <a:endParaRPr lang="en-US" altLang="zh-CN" sz="2800" b="1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b="1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相逢意气为君饮，系马高楼垂柳边。</a:t>
            </a:r>
            <a:endParaRPr lang="en-US" altLang="zh-CN" sz="2800" b="1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b="1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孰知不向边庭苦，纵死犹闻侠骨香。</a:t>
            </a:r>
            <a:endParaRPr lang="en-US" altLang="zh-CN" sz="2800" b="1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9D1B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316377" y="241917"/>
            <a:ext cx="6930390" cy="1186815"/>
            <a:chOff x="-316377" y="241917"/>
            <a:chExt cx="6930390" cy="1186815"/>
          </a:xfrm>
        </p:grpSpPr>
        <p:sp>
          <p:nvSpPr>
            <p:cNvPr id="3" name="矩形 2"/>
            <p:cNvSpPr/>
            <p:nvPr/>
          </p:nvSpPr>
          <p:spPr>
            <a:xfrm>
              <a:off x="-316377" y="1206482"/>
              <a:ext cx="6930390" cy="222250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211943" y="241917"/>
              <a:ext cx="6402070" cy="9220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5400" dirty="0">
                  <a:solidFill>
                    <a:schemeClr val="bg1"/>
                  </a:solidFill>
                  <a:latin typeface="华文行楷" panose="02010800040101010101" pitchFamily="2" charset="-122"/>
                  <a:ea typeface="华文行楷" panose="02010800040101010101" pitchFamily="2" charset="-122"/>
                  <a:sym typeface="+mn-ea"/>
                </a:rPr>
                <a:t>四、观诗仙，品少年</a:t>
              </a:r>
              <a:endParaRPr lang="zh-CN" altLang="en-US" sz="5400" dirty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650875" y="1783080"/>
            <a:ext cx="10890250" cy="4602480"/>
            <a:chOff x="650875" y="1783080"/>
            <a:chExt cx="10890250" cy="4602480"/>
          </a:xfrm>
        </p:grpSpPr>
        <p:sp>
          <p:nvSpPr>
            <p:cNvPr id="5" name="矩形: 圆角 4"/>
            <p:cNvSpPr/>
            <p:nvPr/>
          </p:nvSpPr>
          <p:spPr>
            <a:xfrm>
              <a:off x="650875" y="1783080"/>
              <a:ext cx="10890250" cy="4602480"/>
            </a:xfrm>
            <a:prstGeom prst="roundRect">
              <a:avLst/>
            </a:prstGeom>
            <a:solidFill>
              <a:srgbClr val="B9D1B1"/>
            </a:solidFill>
            <a:ln w="57150">
              <a:solidFill>
                <a:schemeClr val="accent6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1661160" y="2142865"/>
              <a:ext cx="6751320" cy="35086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250000"/>
                </a:lnSpc>
              </a:pPr>
              <a:r>
                <a:rPr lang="zh-CN" altLang="en-US" sz="40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以小组为单位完成以下任务：</a:t>
              </a:r>
              <a:endPara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2800" b="1" dirty="0">
                  <a:latin typeface="华文楷体" panose="02010600040101010101" pitchFamily="2" charset="-122"/>
                  <a:ea typeface="华文楷体" panose="02010600040101010101" pitchFamily="2" charset="-122"/>
                </a:rPr>
                <a:t>1</a:t>
              </a:r>
              <a:r>
                <a:rPr lang="zh-CN" altLang="en-US" sz="2800" b="1" dirty="0">
                  <a:latin typeface="华文楷体" panose="02010600040101010101" pitchFamily="2" charset="-122"/>
                  <a:ea typeface="华文楷体" panose="02010600040101010101" pitchFamily="2" charset="-122"/>
                </a:rPr>
                <a:t>、通过阅读李白其他诗作，讨论对于少年李白的看法。</a:t>
              </a:r>
              <a:endParaRPr lang="en-US" altLang="zh-CN" sz="2800" b="1" dirty="0"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2800" b="1" dirty="0">
                  <a:latin typeface="华文楷体" panose="02010600040101010101" pitchFamily="2" charset="-122"/>
                  <a:ea typeface="华文楷体" panose="02010600040101010101" pitchFamily="2" charset="-122"/>
                </a:rPr>
                <a:t>2</a:t>
              </a:r>
              <a:r>
                <a:rPr lang="zh-CN" altLang="en-US" sz="2800" b="1" dirty="0">
                  <a:latin typeface="华文楷体" panose="02010600040101010101" pitchFamily="2" charset="-122"/>
                  <a:ea typeface="华文楷体" panose="02010600040101010101" pitchFamily="2" charset="-122"/>
                </a:rPr>
                <a:t>、讨论对于自己少年时期的感受。</a:t>
              </a:r>
              <a:endParaRPr lang="en-US" altLang="zh-CN" sz="2800" b="1" dirty="0"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12480" y="714204"/>
            <a:ext cx="2651760" cy="337011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9D1B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6" name="图片 1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20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7" name="等腰三角形 116"/>
          <p:cNvSpPr/>
          <p:nvPr/>
        </p:nvSpPr>
        <p:spPr>
          <a:xfrm rot="4204849">
            <a:off x="-1634785" y="-5141359"/>
            <a:ext cx="10387148" cy="12562447"/>
          </a:xfrm>
          <a:prstGeom prst="triangle">
            <a:avLst/>
          </a:prstGeom>
          <a:solidFill>
            <a:schemeClr val="tx1">
              <a:alpha val="75000"/>
            </a:schemeClr>
          </a:solidFill>
          <a:ln>
            <a:noFill/>
          </a:ln>
          <a:effectLst>
            <a:softEdge rad="3810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8" name="等腰三角形 117"/>
          <p:cNvSpPr/>
          <p:nvPr/>
        </p:nvSpPr>
        <p:spPr>
          <a:xfrm rot="20672023">
            <a:off x="6057468" y="-2527586"/>
            <a:ext cx="12269065" cy="9610694"/>
          </a:xfrm>
          <a:prstGeom prst="triangle">
            <a:avLst/>
          </a:prstGeom>
          <a:solidFill>
            <a:schemeClr val="tx1">
              <a:alpha val="75000"/>
            </a:schemeClr>
          </a:solidFill>
          <a:ln>
            <a:noFill/>
          </a:ln>
          <a:effectLst>
            <a:softEdge rad="3810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9" name="矩形 118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50000">
                <a:schemeClr val="bg2">
                  <a:alpha val="0"/>
                  <a:lumMod val="60000"/>
                  <a:lumOff val="40000"/>
                </a:schemeClr>
              </a:gs>
              <a:gs pos="10000">
                <a:schemeClr val="tx1">
                  <a:alpha val="60000"/>
                </a:schemeClr>
              </a:gs>
            </a:gsLst>
            <a:lin ang="156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2" name="组合 121"/>
          <p:cNvGrpSpPr/>
          <p:nvPr/>
        </p:nvGrpSpPr>
        <p:grpSpPr>
          <a:xfrm>
            <a:off x="2856691" y="928359"/>
            <a:ext cx="2566375" cy="5257800"/>
            <a:chOff x="5218521" y="1463954"/>
            <a:chExt cx="2566375" cy="5257800"/>
          </a:xfrm>
        </p:grpSpPr>
        <p:sp>
          <p:nvSpPr>
            <p:cNvPr id="120" name="文本框 119"/>
            <p:cNvSpPr txBox="1"/>
            <p:nvPr/>
          </p:nvSpPr>
          <p:spPr>
            <a:xfrm>
              <a:off x="5218521" y="1463954"/>
              <a:ext cx="1415772" cy="525780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8000" dirty="0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峨</a:t>
              </a:r>
              <a:r>
                <a:rPr lang="zh-CN" altLang="en-US" sz="7200" dirty="0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眉</a:t>
              </a:r>
              <a:r>
                <a:rPr lang="zh-CN" altLang="en-US" sz="6600" dirty="0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山</a:t>
              </a:r>
              <a:r>
                <a:rPr lang="zh-CN" altLang="en-US" sz="7200" dirty="0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月</a:t>
              </a:r>
              <a:r>
                <a:rPr lang="zh-CN" altLang="en-US" sz="8000" dirty="0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歌</a:t>
              </a:r>
            </a:p>
          </p:txBody>
        </p:sp>
        <p:sp>
          <p:nvSpPr>
            <p:cNvPr id="121" name="文本框 120"/>
            <p:cNvSpPr txBox="1"/>
            <p:nvPr/>
          </p:nvSpPr>
          <p:spPr>
            <a:xfrm>
              <a:off x="6676900" y="3579348"/>
              <a:ext cx="1107996" cy="219456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6000" dirty="0">
                  <a:solidFill>
                    <a:schemeClr val="accent4">
                      <a:lumMod val="20000"/>
                      <a:lumOff val="80000"/>
                    </a:schemeClr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李白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9D1B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7" name="图片 15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038168"/>
            <a:ext cx="7240864" cy="3819832"/>
          </a:xfrm>
          <a:prstGeom prst="rect">
            <a:avLst/>
          </a:prstGeom>
        </p:spPr>
      </p:pic>
      <p:pic>
        <p:nvPicPr>
          <p:cNvPr id="156" name="图片 15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917857"/>
            <a:ext cx="6292645" cy="4940143"/>
          </a:xfrm>
          <a:prstGeom prst="rect">
            <a:avLst/>
          </a:prstGeom>
        </p:spPr>
      </p:pic>
      <p:sp>
        <p:nvSpPr>
          <p:cNvPr id="159" name="文本框 158"/>
          <p:cNvSpPr txBox="1"/>
          <p:nvPr/>
        </p:nvSpPr>
        <p:spPr>
          <a:xfrm>
            <a:off x="4458708" y="627987"/>
            <a:ext cx="1538883" cy="269403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8800" dirty="0">
                <a:latin typeface="华文行楷" panose="02010800040101010101" pitchFamily="2" charset="-122"/>
                <a:ea typeface="华文行楷" panose="02010800040101010101" pitchFamily="2" charset="-122"/>
              </a:rPr>
              <a:t>李白</a:t>
            </a:r>
          </a:p>
        </p:txBody>
      </p:sp>
      <p:sp>
        <p:nvSpPr>
          <p:cNvPr id="161" name="矩形: 圆角 160"/>
          <p:cNvSpPr/>
          <p:nvPr/>
        </p:nvSpPr>
        <p:spPr>
          <a:xfrm>
            <a:off x="6779895" y="1428115"/>
            <a:ext cx="5010150" cy="4653915"/>
          </a:xfrm>
          <a:prstGeom prst="roundRect">
            <a:avLst/>
          </a:prstGeom>
          <a:solidFill>
            <a:schemeClr val="bg1">
              <a:alpha val="43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0" name="文本框 159"/>
          <p:cNvSpPr txBox="1"/>
          <p:nvPr/>
        </p:nvSpPr>
        <p:spPr>
          <a:xfrm>
            <a:off x="6965315" y="1770380"/>
            <a:ext cx="4639310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l"/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字太白</a:t>
            </a:r>
            <a:endParaRPr lang="en-US" alt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457200" indent="-457200">
              <a:buFont typeface="Wingdings" panose="05000000000000000000" pitchFamily="2" charset="2"/>
              <a:buChar char="l"/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号青莲居士</a:t>
            </a:r>
            <a:endParaRPr lang="en-US" alt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457200" indent="-457200">
              <a:buFont typeface="Wingdings" panose="05000000000000000000" pitchFamily="2" charset="2"/>
              <a:buChar char="l"/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唐朝伟大的</a:t>
            </a:r>
            <a:r>
              <a:rPr lang="zh-CN" altLang="en-US" sz="28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浪漫主义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诗人</a:t>
            </a:r>
            <a:endParaRPr lang="en-US" alt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en-US" alt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李白所作词赋，就其开创意义及艺术成就而言，享有</a:t>
            </a:r>
            <a:r>
              <a:rPr lang="zh-CN" altLang="en-US" sz="28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极为崇高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的地位，后世誉为“</a:t>
            </a:r>
            <a:r>
              <a:rPr lang="zh-CN" altLang="en-US" sz="28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诗仙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”，与诗圣杜甫并称“</a:t>
            </a:r>
            <a:r>
              <a:rPr lang="zh-CN" altLang="en-US" sz="28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李杜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”。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9" grpId="0"/>
      <p:bldP spid="161" grpId="0" bldLvl="0" animBg="1"/>
      <p:bldP spid="16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9D1B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4247121"/>
            <a:ext cx="8321761" cy="371126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210163" y="3869972"/>
            <a:ext cx="5121084" cy="3863675"/>
          </a:xfrm>
          <a:prstGeom prst="rect">
            <a:avLst/>
          </a:prstGeom>
        </p:spPr>
      </p:pic>
      <p:sp>
        <p:nvSpPr>
          <p:cNvPr id="4" name="矩形: 圆角 3"/>
          <p:cNvSpPr/>
          <p:nvPr/>
        </p:nvSpPr>
        <p:spPr>
          <a:xfrm>
            <a:off x="2056435" y="1894375"/>
            <a:ext cx="8079130" cy="3424092"/>
          </a:xfrm>
          <a:prstGeom prst="roundRect">
            <a:avLst/>
          </a:prstGeom>
          <a:solidFill>
            <a:schemeClr val="bg1">
              <a:alpha val="32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>
                <a:solidFill>
                  <a:schemeClr val="tx1"/>
                </a:solidFill>
              </a:rPr>
              <a:t>峨眉山月歌</a:t>
            </a:r>
            <a:endParaRPr lang="en-US" altLang="zh-CN" sz="3600" b="1" dirty="0">
              <a:solidFill>
                <a:schemeClr val="tx1"/>
              </a:solidFill>
            </a:endParaRPr>
          </a:p>
          <a:p>
            <a:pPr algn="ctr"/>
            <a:r>
              <a:rPr lang="zh-CN" altLang="en-US" sz="2800" b="1" dirty="0">
                <a:solidFill>
                  <a:schemeClr val="tx1"/>
                </a:solidFill>
              </a:rPr>
              <a:t>李白</a:t>
            </a:r>
            <a:endParaRPr lang="en-US" altLang="zh-CN" sz="2800" b="1" dirty="0">
              <a:solidFill>
                <a:schemeClr val="tx1"/>
              </a:solidFill>
            </a:endParaRPr>
          </a:p>
          <a:p>
            <a:pPr algn="ctr"/>
            <a:r>
              <a:rPr lang="zh-CN" altLang="en-US" sz="3600" b="1" dirty="0">
                <a:solidFill>
                  <a:schemeClr val="tx1"/>
                </a:solidFill>
              </a:rPr>
              <a:t>峨眉山月半轮秋，影入平羌江水流。夜发清溪向三峡，思君不见下渝州。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-316377" y="284462"/>
            <a:ext cx="7044690" cy="1144270"/>
            <a:chOff x="-316377" y="284462"/>
            <a:chExt cx="7044690" cy="1144270"/>
          </a:xfrm>
        </p:grpSpPr>
        <p:sp>
          <p:nvSpPr>
            <p:cNvPr id="6" name="矩形 5"/>
            <p:cNvSpPr/>
            <p:nvPr/>
          </p:nvSpPr>
          <p:spPr>
            <a:xfrm>
              <a:off x="-316377" y="1206482"/>
              <a:ext cx="7044690" cy="222250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211943" y="284462"/>
              <a:ext cx="6437630" cy="9220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5400" dirty="0">
                  <a:solidFill>
                    <a:schemeClr val="bg1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一、读诗歌，找意向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9D1B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2"/>
          <p:cNvSpPr/>
          <p:nvPr/>
        </p:nvSpPr>
        <p:spPr>
          <a:xfrm>
            <a:off x="7235359" y="985295"/>
            <a:ext cx="4124446" cy="5116009"/>
          </a:xfrm>
          <a:prstGeom prst="roundRect">
            <a:avLst/>
          </a:prstGeom>
          <a:solidFill>
            <a:schemeClr val="bg1">
              <a:alpha val="32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zh-CN" altLang="en-US" sz="3600" b="1" dirty="0">
                <a:solidFill>
                  <a:schemeClr val="tx1"/>
                </a:solidFill>
              </a:rPr>
              <a:t>峨眉山月歌</a:t>
            </a:r>
            <a:endParaRPr lang="en-US" altLang="zh-CN" sz="3600" b="1" dirty="0">
              <a:solidFill>
                <a:schemeClr val="tx1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zh-CN" altLang="en-US" sz="2800" b="1" dirty="0">
                <a:solidFill>
                  <a:schemeClr val="tx1"/>
                </a:solidFill>
              </a:rPr>
              <a:t>李白</a:t>
            </a:r>
            <a:endParaRPr lang="en-US" altLang="zh-CN" sz="2800" b="1" dirty="0">
              <a:solidFill>
                <a:schemeClr val="tx1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zh-CN" altLang="en-US" sz="3600" b="1" dirty="0">
                <a:solidFill>
                  <a:schemeClr val="tx1"/>
                </a:solidFill>
              </a:rPr>
              <a:t>峨眉山月半轮秋，影入平羌江水流。夜发清溪向三峡，思君不见下渝州。</a:t>
            </a:r>
          </a:p>
        </p:txBody>
      </p:sp>
      <p:sp>
        <p:nvSpPr>
          <p:cNvPr id="8" name="椭圆 7"/>
          <p:cNvSpPr/>
          <p:nvPr/>
        </p:nvSpPr>
        <p:spPr>
          <a:xfrm>
            <a:off x="8815302" y="2857982"/>
            <a:ext cx="576806" cy="581627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7403190" y="2857982"/>
            <a:ext cx="1412112" cy="581627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8397649" y="3638311"/>
            <a:ext cx="1412112" cy="581627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9660253" y="4501104"/>
            <a:ext cx="1109242" cy="581627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9660253" y="5301204"/>
            <a:ext cx="1109242" cy="581627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8340739" y="4501103"/>
            <a:ext cx="1109242" cy="581627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左箭头 1"/>
          <p:cNvSpPr/>
          <p:nvPr/>
        </p:nvSpPr>
        <p:spPr>
          <a:xfrm>
            <a:off x="4065270" y="2901950"/>
            <a:ext cx="2490470" cy="1053465"/>
          </a:xfrm>
          <a:prstGeom prst="leftArrow">
            <a:avLst/>
          </a:prstGeom>
          <a:gradFill>
            <a:gsLst>
              <a:gs pos="78000">
                <a:schemeClr val="accent6">
                  <a:lumMod val="20000"/>
                  <a:lumOff val="80000"/>
                </a:schemeClr>
              </a:gs>
              <a:gs pos="20000">
                <a:srgbClr val="FAFECE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120140" y="1943735"/>
            <a:ext cx="2029460" cy="3742055"/>
          </a:xfrm>
          <a:prstGeom prst="rect">
            <a:avLst/>
          </a:prstGeom>
          <a:noFill/>
          <a:ln w="38100">
            <a:solidFill>
              <a:srgbClr val="FAFECE"/>
            </a:solidFill>
          </a:ln>
        </p:spPr>
        <p:txBody>
          <a:bodyPr vert="eaVert" wrap="square" rtlCol="0">
            <a:spAutoFit/>
          </a:bodyPr>
          <a:lstStyle/>
          <a:p>
            <a:r>
              <a:rPr lang="zh-CN" altLang="en-US" sz="12000" dirty="0">
                <a:solidFill>
                  <a:srgbClr val="FAFECE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意</a:t>
            </a:r>
            <a:r>
              <a:rPr lang="en-US" altLang="zh-CN" sz="12000" dirty="0">
                <a:solidFill>
                  <a:srgbClr val="FAFECE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 </a:t>
            </a:r>
            <a:r>
              <a:rPr lang="zh-CN" altLang="en-US" sz="11000" dirty="0">
                <a:solidFill>
                  <a:srgbClr val="FAFECE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境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-316377" y="284462"/>
            <a:ext cx="7044690" cy="1144270"/>
            <a:chOff x="-316377" y="284462"/>
            <a:chExt cx="7044690" cy="1144270"/>
          </a:xfrm>
        </p:grpSpPr>
        <p:sp>
          <p:nvSpPr>
            <p:cNvPr id="18" name="矩形 17"/>
            <p:cNvSpPr/>
            <p:nvPr/>
          </p:nvSpPr>
          <p:spPr>
            <a:xfrm>
              <a:off x="-316377" y="1206482"/>
              <a:ext cx="6948805" cy="222250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211943" y="284462"/>
              <a:ext cx="6516370" cy="9220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5400" dirty="0">
                  <a:solidFill>
                    <a:schemeClr val="bg1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一、读诗歌，找意向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2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9D1B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/>
        </p:nvSpPr>
        <p:spPr>
          <a:xfrm>
            <a:off x="7024735" y="242001"/>
            <a:ext cx="4886632" cy="6471787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57150">
            <a:noFill/>
          </a:ln>
        </p:spPr>
        <p:txBody>
          <a:bodyPr vert="eaVert" wrap="square" rtlCol="0">
            <a:spAutoFit/>
          </a:bodyPr>
          <a:lstStyle/>
          <a:p>
            <a:endParaRPr lang="zh-CN" altLang="en-US" sz="11000" dirty="0">
              <a:solidFill>
                <a:srgbClr val="FAFECE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-316377" y="241917"/>
            <a:ext cx="6902450" cy="1186815"/>
            <a:chOff x="-316377" y="241917"/>
            <a:chExt cx="6902450" cy="1186815"/>
          </a:xfrm>
        </p:grpSpPr>
        <p:sp>
          <p:nvSpPr>
            <p:cNvPr id="5" name="矩形 4"/>
            <p:cNvSpPr/>
            <p:nvPr/>
          </p:nvSpPr>
          <p:spPr>
            <a:xfrm>
              <a:off x="-316377" y="1206482"/>
              <a:ext cx="6902450" cy="222250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211943" y="241917"/>
              <a:ext cx="6374130" cy="9220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5400" dirty="0">
                  <a:solidFill>
                    <a:schemeClr val="bg1"/>
                  </a:solidFill>
                  <a:latin typeface="华文行楷" panose="02010800040101010101" pitchFamily="2" charset="-122"/>
                  <a:ea typeface="华文行楷" panose="02010800040101010101" pitchFamily="2" charset="-122"/>
                  <a:sym typeface="+mn-ea"/>
                </a:rPr>
                <a:t>二、填诗句，会意境</a:t>
              </a:r>
              <a:endParaRPr lang="zh-CN" altLang="en-US" sz="5400" dirty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661651" y="2026520"/>
            <a:ext cx="3390653" cy="646331"/>
          </a:xfrm>
          <a:prstGeom prst="rect">
            <a:avLst/>
          </a:prstGeom>
          <a:solidFill>
            <a:srgbClr val="FAFECE"/>
          </a:solidFill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latin typeface="华文行楷" panose="02010800040101010101" pitchFamily="2" charset="-122"/>
                <a:ea typeface="华文行楷" panose="02010800040101010101" pitchFamily="2" charset="-122"/>
              </a:rPr>
              <a:t>峨眉山月半轮秋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368350" y="3026055"/>
            <a:ext cx="3747565" cy="646331"/>
          </a:xfrm>
          <a:prstGeom prst="rect">
            <a:avLst/>
          </a:prstGeom>
          <a:solidFill>
            <a:srgbClr val="FAFECE"/>
          </a:solidFill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latin typeface="华文行楷" panose="02010800040101010101" pitchFamily="2" charset="-122"/>
                <a:ea typeface="华文行楷" panose="02010800040101010101" pitchFamily="2" charset="-122"/>
              </a:rPr>
              <a:t>影入平羌江水流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2420588" y="4025591"/>
            <a:ext cx="3569109" cy="646331"/>
          </a:xfrm>
          <a:prstGeom prst="rect">
            <a:avLst/>
          </a:prstGeom>
          <a:solidFill>
            <a:srgbClr val="FAFECE"/>
          </a:solidFill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latin typeface="华文行楷" panose="02010800040101010101" pitchFamily="2" charset="-122"/>
                <a:ea typeface="华文行楷" panose="02010800040101010101" pitchFamily="2" charset="-122"/>
              </a:rPr>
              <a:t>夜发清溪向三峡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1018566" y="5025126"/>
            <a:ext cx="3569109" cy="646331"/>
          </a:xfrm>
          <a:prstGeom prst="rect">
            <a:avLst/>
          </a:prstGeom>
          <a:solidFill>
            <a:srgbClr val="FAFECE"/>
          </a:solidFill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latin typeface="华文行楷" panose="02010800040101010101" pitchFamily="2" charset="-122"/>
                <a:ea typeface="华文行楷" panose="02010800040101010101" pitchFamily="2" charset="-122"/>
              </a:rPr>
              <a:t>思君不见下渝州</a:t>
            </a:r>
          </a:p>
        </p:txBody>
      </p:sp>
      <p:sp>
        <p:nvSpPr>
          <p:cNvPr id="15" name="椭圆 14"/>
          <p:cNvSpPr/>
          <p:nvPr/>
        </p:nvSpPr>
        <p:spPr>
          <a:xfrm>
            <a:off x="8205531" y="738589"/>
            <a:ext cx="196646" cy="189108"/>
          </a:xfrm>
          <a:prstGeom prst="ellipse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7391041" y="2398580"/>
            <a:ext cx="196646" cy="189108"/>
          </a:xfrm>
          <a:prstGeom prst="ellipse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9709867" y="4208543"/>
            <a:ext cx="196646" cy="189108"/>
          </a:xfrm>
          <a:prstGeom prst="ellipse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8008885" y="5302632"/>
            <a:ext cx="196646" cy="189108"/>
          </a:xfrm>
          <a:prstGeom prst="ellipse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-2.59259E-6 L 0.56016 -0.22083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008" y="-1104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6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4.44444E-6 L 0.6517 0.29607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578" y="1479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2.22222E-6 L 0.43334 -0.26713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667" y="-133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6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1.11111E-6 L 0.41523 -0.15717 " pathEditMode="relative" rAng="0" ptsTypes="AA">
                                      <p:cBhvr>
                                        <p:cTn id="5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755" y="-787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5" grpId="0" bldLvl="0" animBg="1"/>
      <p:bldP spid="17" grpId="0" bldLvl="0" animBg="1"/>
      <p:bldP spid="18" grpId="0" bldLvl="0" animBg="1"/>
      <p:bldP spid="1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9D1B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图片 3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7784683" y="2866990"/>
            <a:ext cx="4396981" cy="3566228"/>
          </a:xfrm>
          <a:prstGeom prst="rect">
            <a:avLst/>
          </a:prstGeom>
          <a:effectLst>
            <a:softEdge rad="0"/>
          </a:effectLst>
        </p:spPr>
      </p:pic>
      <p:grpSp>
        <p:nvGrpSpPr>
          <p:cNvPr id="2" name="组合 1"/>
          <p:cNvGrpSpPr/>
          <p:nvPr/>
        </p:nvGrpSpPr>
        <p:grpSpPr>
          <a:xfrm>
            <a:off x="-316377" y="241917"/>
            <a:ext cx="6900545" cy="1186815"/>
            <a:chOff x="-316377" y="241917"/>
            <a:chExt cx="6900545" cy="1186815"/>
          </a:xfrm>
        </p:grpSpPr>
        <p:sp>
          <p:nvSpPr>
            <p:cNvPr id="3" name="矩形 2"/>
            <p:cNvSpPr/>
            <p:nvPr/>
          </p:nvSpPr>
          <p:spPr>
            <a:xfrm>
              <a:off x="-316377" y="1206482"/>
              <a:ext cx="6791325" cy="222250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211943" y="241917"/>
              <a:ext cx="6372225" cy="9220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5400" dirty="0">
                  <a:solidFill>
                    <a:schemeClr val="bg1"/>
                  </a:solidFill>
                  <a:latin typeface="华文行楷" panose="02010800040101010101" pitchFamily="2" charset="-122"/>
                  <a:ea typeface="华文行楷" panose="02010800040101010101" pitchFamily="2" charset="-122"/>
                  <a:sym typeface="+mn-ea"/>
                </a:rPr>
                <a:t>三、细品读，悟妙思</a:t>
              </a:r>
              <a:endParaRPr lang="zh-CN" altLang="en-US" sz="5400" dirty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0686" y="4199705"/>
            <a:ext cx="8321761" cy="3711262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626723" y="4459252"/>
            <a:ext cx="5121084" cy="3863675"/>
          </a:xfrm>
          <a:prstGeom prst="rect">
            <a:avLst/>
          </a:prstGeom>
        </p:spPr>
      </p:pic>
      <p:grpSp>
        <p:nvGrpSpPr>
          <p:cNvPr id="20" name="组合 19"/>
          <p:cNvGrpSpPr/>
          <p:nvPr/>
        </p:nvGrpSpPr>
        <p:grpSpPr>
          <a:xfrm>
            <a:off x="1036485" y="2579969"/>
            <a:ext cx="2024588" cy="2483403"/>
            <a:chOff x="1066965" y="2306320"/>
            <a:chExt cx="2024588" cy="2483403"/>
          </a:xfrm>
        </p:grpSpPr>
        <p:sp>
          <p:nvSpPr>
            <p:cNvPr id="14" name="泪滴形 13"/>
            <p:cNvSpPr/>
            <p:nvPr/>
          </p:nvSpPr>
          <p:spPr>
            <a:xfrm rot="5400000">
              <a:off x="1079664" y="2293622"/>
              <a:ext cx="574041" cy="599438"/>
            </a:xfrm>
            <a:prstGeom prst="teardrop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泪滴形 14"/>
            <p:cNvSpPr/>
            <p:nvPr/>
          </p:nvSpPr>
          <p:spPr>
            <a:xfrm rot="5400000">
              <a:off x="1079663" y="3211488"/>
              <a:ext cx="574041" cy="599438"/>
            </a:xfrm>
            <a:prstGeom prst="teardrop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泪滴形 15"/>
            <p:cNvSpPr/>
            <p:nvPr/>
          </p:nvSpPr>
          <p:spPr>
            <a:xfrm rot="5400000">
              <a:off x="1079663" y="4130695"/>
              <a:ext cx="574041" cy="599438"/>
            </a:xfrm>
            <a:prstGeom prst="teardrop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1765931" y="2306320"/>
              <a:ext cx="131064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时间：</a:t>
              </a: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1765931" y="3187127"/>
              <a:ext cx="131064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地点：</a:t>
              </a: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1780913" y="4143392"/>
              <a:ext cx="131064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事件：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0" y="702927"/>
            <a:ext cx="12192000" cy="1437640"/>
            <a:chOff x="0" y="1908937"/>
            <a:chExt cx="12192000" cy="1437640"/>
          </a:xfrm>
        </p:grpSpPr>
        <p:sp>
          <p:nvSpPr>
            <p:cNvPr id="10" name="矩形 9"/>
            <p:cNvSpPr/>
            <p:nvPr/>
          </p:nvSpPr>
          <p:spPr>
            <a:xfrm>
              <a:off x="0" y="1908937"/>
              <a:ext cx="12192000" cy="1437640"/>
            </a:xfrm>
            <a:prstGeom prst="rect">
              <a:avLst/>
            </a:prstGeom>
            <a:solidFill>
              <a:srgbClr val="FAFECE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1366684" y="2212258"/>
              <a:ext cx="945863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800" dirty="0">
                  <a:latin typeface="华文行楷" panose="02010800040101010101" pitchFamily="2" charset="-122"/>
                  <a:ea typeface="华文行楷" panose="02010800040101010101" pitchFamily="2" charset="-122"/>
                </a:rPr>
                <a:t>峨眉山月半轮秋，影入平羌江水流</a:t>
              </a:r>
            </a:p>
          </p:txBody>
        </p:sp>
      </p:grpSp>
      <p:pic>
        <p:nvPicPr>
          <p:cNvPr id="22" name="图片 21"/>
          <p:cNvPicPr>
            <a:picLocks noChangeAspect="1"/>
          </p:cNvPicPr>
          <p:nvPr/>
        </p:nvPicPr>
        <p:blipFill>
          <a:blip r:embed="rId5"/>
          <a:srcRect l="10799" t="10425" r="12840" b="35092"/>
          <a:stretch>
            <a:fillRect/>
          </a:stretch>
        </p:blipFill>
        <p:spPr>
          <a:xfrm>
            <a:off x="1366684" y="1006248"/>
            <a:ext cx="1955250" cy="697532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6"/>
          <a:srcRect l="21811" t="19938" r="22958" b="36666"/>
          <a:stretch>
            <a:fillRect/>
          </a:stretch>
        </p:blipFill>
        <p:spPr>
          <a:xfrm>
            <a:off x="5045762" y="1125050"/>
            <a:ext cx="740780" cy="555584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7"/>
          <a:srcRect l="35229" t="16669" r="36933" b="32846"/>
          <a:stretch>
            <a:fillRect/>
          </a:stretch>
        </p:blipFill>
        <p:spPr>
          <a:xfrm>
            <a:off x="3394926" y="1079676"/>
            <a:ext cx="373380" cy="646332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8"/>
          <a:srcRect l="21487" t="13693" r="14846" b="29764"/>
          <a:stretch>
            <a:fillRect/>
          </a:stretch>
        </p:blipFill>
        <p:spPr>
          <a:xfrm>
            <a:off x="3949656" y="1040892"/>
            <a:ext cx="1242060" cy="723900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9"/>
          <a:srcRect l="27084" t="22572" r="26650" b="34071"/>
          <a:stretch>
            <a:fillRect/>
          </a:stretch>
        </p:blipFill>
        <p:spPr>
          <a:xfrm>
            <a:off x="6329680" y="1158204"/>
            <a:ext cx="621878" cy="556260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10"/>
          <a:srcRect l="26928" t="21828" r="20457" b="44623"/>
          <a:stretch>
            <a:fillRect/>
          </a:stretch>
        </p:blipFill>
        <p:spPr>
          <a:xfrm>
            <a:off x="6938013" y="1140256"/>
            <a:ext cx="705698" cy="429515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11"/>
          <a:srcRect l="15969" t="15609" r="16587" b="33907"/>
          <a:stretch>
            <a:fillRect/>
          </a:stretch>
        </p:blipFill>
        <p:spPr>
          <a:xfrm>
            <a:off x="7593313" y="1060606"/>
            <a:ext cx="1726925" cy="646331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12"/>
          <a:srcRect l="26927" t="20241" r="26706" b="35715"/>
          <a:stretch>
            <a:fillRect/>
          </a:stretch>
        </p:blipFill>
        <p:spPr>
          <a:xfrm>
            <a:off x="9983174" y="1120902"/>
            <a:ext cx="621878" cy="5638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1.85185E-6 L -0.01432 0.22708 " pathEditMode="relative" rAng="0" ptsTypes="AA">
                                      <p:cBhvr>
                                        <p:cTn id="77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16" y="11343"/>
                                    </p:animMotion>
                                  </p:childTnLst>
                                </p:cTn>
                              </p:par>
                              <p:par>
                                <p:cTn id="78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3.7037E-7 L -0.09049 0.22407 " pathEditMode="relative" rAng="0" ptsTypes="AA">
                                      <p:cBhvr>
                                        <p:cTn id="79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531" y="1120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9167E-6 -3.7037E-6 L 0.13607 0.34908 " pathEditMode="relative" rAng="0" ptsTypes="AA">
                                      <p:cBhvr>
                                        <p:cTn id="83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97" y="17454"/>
                                    </p:animMotion>
                                  </p:childTnLst>
                                </p:cTn>
                              </p:par>
                              <p:par>
                                <p:cTn id="84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3.7037E-7 L -0.19427 0.35023 " pathEditMode="relative" rAng="0" ptsTypes="AA">
                                      <p:cBhvr>
                                        <p:cTn id="85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14" y="17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1.85185E-6 L -0.55169 0.4875 " pathEditMode="relative" rAng="0" ptsTypes="AA">
                                      <p:cBhvr>
                                        <p:cTn id="89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591" y="2437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9D1B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2"/>
          <a:srcRect t="43610"/>
          <a:stretch>
            <a:fillRect/>
          </a:stretch>
        </p:blipFill>
        <p:spPr>
          <a:xfrm rot="17460005">
            <a:off x="9209081" y="3819236"/>
            <a:ext cx="1587233" cy="890366"/>
          </a:xfrm>
          <a:prstGeom prst="rect">
            <a:avLst/>
          </a:prstGeom>
          <a:effectLst>
            <a:softEdge rad="88900"/>
          </a:effectLst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flipH="1">
            <a:off x="7603827" y="4400870"/>
            <a:ext cx="3089367" cy="134123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29680" y="4611665"/>
            <a:ext cx="8321761" cy="3711262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1626723" y="4459252"/>
            <a:ext cx="5121084" cy="38636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6"/>
          <a:srcRect l="35229" t="16669" r="36933" b="32846"/>
          <a:stretch>
            <a:fillRect/>
          </a:stretch>
        </p:blipFill>
        <p:spPr>
          <a:xfrm>
            <a:off x="5800630" y="1986577"/>
            <a:ext cx="541413" cy="93720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7"/>
          <a:srcRect l="21487" t="13693" r="14846" b="29764"/>
          <a:stretch>
            <a:fillRect/>
          </a:stretch>
        </p:blipFill>
        <p:spPr>
          <a:xfrm>
            <a:off x="8530358" y="1884561"/>
            <a:ext cx="1801028" cy="104967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8"/>
          <a:srcRect l="27084" t="22572" r="26650" b="34071"/>
          <a:stretch>
            <a:fillRect/>
          </a:stretch>
        </p:blipFill>
        <p:spPr>
          <a:xfrm>
            <a:off x="2236295" y="2094858"/>
            <a:ext cx="901743" cy="80659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9"/>
          <a:srcRect l="26928" t="21828" r="20457" b="44623"/>
          <a:stretch>
            <a:fillRect/>
          </a:stretch>
        </p:blipFill>
        <p:spPr>
          <a:xfrm>
            <a:off x="1879393" y="4561723"/>
            <a:ext cx="1380418" cy="8401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10"/>
          <a:srcRect l="26927" t="20241" r="26706" b="35715"/>
          <a:stretch>
            <a:fillRect/>
          </a:stretch>
        </p:blipFill>
        <p:spPr>
          <a:xfrm>
            <a:off x="1873606" y="3328079"/>
            <a:ext cx="1216457" cy="1103007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11"/>
          <a:srcRect l="21811" t="19938" r="22958" b="36666"/>
          <a:stretch>
            <a:fillRect/>
          </a:stretch>
        </p:blipFill>
        <p:spPr>
          <a:xfrm>
            <a:off x="738609" y="2094858"/>
            <a:ext cx="1074155" cy="805615"/>
          </a:xfrm>
          <a:prstGeom prst="rect">
            <a:avLst/>
          </a:prstGeom>
        </p:spPr>
      </p:pic>
      <p:sp>
        <p:nvSpPr>
          <p:cNvPr id="13" name="左箭头 1"/>
          <p:cNvSpPr/>
          <p:nvPr/>
        </p:nvSpPr>
        <p:spPr>
          <a:xfrm flipH="1">
            <a:off x="3693751" y="2183621"/>
            <a:ext cx="1473624" cy="628087"/>
          </a:xfrm>
          <a:prstGeom prst="leftArrow">
            <a:avLst/>
          </a:prstGeom>
          <a:gradFill>
            <a:gsLst>
              <a:gs pos="78000">
                <a:schemeClr val="accent6">
                  <a:lumMod val="20000"/>
                  <a:lumOff val="80000"/>
                </a:schemeClr>
              </a:gs>
              <a:gs pos="20000">
                <a:srgbClr val="FAFECE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" name="左箭头 1"/>
          <p:cNvSpPr/>
          <p:nvPr/>
        </p:nvSpPr>
        <p:spPr>
          <a:xfrm flipH="1">
            <a:off x="6762971" y="2209265"/>
            <a:ext cx="1473624" cy="628087"/>
          </a:xfrm>
          <a:prstGeom prst="leftArrow">
            <a:avLst/>
          </a:prstGeom>
          <a:gradFill>
            <a:gsLst>
              <a:gs pos="78000">
                <a:schemeClr val="accent6">
                  <a:lumMod val="20000"/>
                  <a:lumOff val="80000"/>
                </a:schemeClr>
              </a:gs>
              <a:gs pos="20000">
                <a:srgbClr val="FAFECE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19" name="组合 18"/>
          <p:cNvGrpSpPr/>
          <p:nvPr/>
        </p:nvGrpSpPr>
        <p:grpSpPr>
          <a:xfrm>
            <a:off x="7683405" y="3017761"/>
            <a:ext cx="2892015" cy="2763866"/>
            <a:chOff x="3869804" y="5101286"/>
            <a:chExt cx="2459876" cy="1419159"/>
          </a:xfrm>
        </p:grpSpPr>
        <p:sp>
          <p:nvSpPr>
            <p:cNvPr id="17" name="椭圆 16"/>
            <p:cNvSpPr/>
            <p:nvPr/>
          </p:nvSpPr>
          <p:spPr>
            <a:xfrm>
              <a:off x="3869804" y="5101286"/>
              <a:ext cx="2459876" cy="1419159"/>
            </a:xfrm>
            <a:prstGeom prst="ellipse">
              <a:avLst/>
            </a:prstGeom>
            <a:gradFill>
              <a:gsLst>
                <a:gs pos="30000">
                  <a:schemeClr val="accent6">
                    <a:lumMod val="20000"/>
                    <a:lumOff val="80000"/>
                  </a:schemeClr>
                </a:gs>
                <a:gs pos="100000">
                  <a:srgbClr val="FAFEC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4221834" y="5433240"/>
              <a:ext cx="1788303" cy="616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72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连动</a:t>
              </a:r>
            </a:p>
          </p:txBody>
        </p:sp>
      </p:grpSp>
      <p:sp>
        <p:nvSpPr>
          <p:cNvPr id="32" name="左箭头 1"/>
          <p:cNvSpPr/>
          <p:nvPr/>
        </p:nvSpPr>
        <p:spPr>
          <a:xfrm flipH="1">
            <a:off x="3477493" y="4046293"/>
            <a:ext cx="3919397" cy="628087"/>
          </a:xfrm>
          <a:prstGeom prst="leftArrow">
            <a:avLst/>
          </a:prstGeom>
          <a:gradFill>
            <a:gsLst>
              <a:gs pos="78000">
                <a:schemeClr val="accent6">
                  <a:lumMod val="20000"/>
                  <a:lumOff val="80000"/>
                </a:schemeClr>
              </a:gs>
              <a:gs pos="20000">
                <a:srgbClr val="FAFECE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35" name="组合 34"/>
          <p:cNvGrpSpPr/>
          <p:nvPr/>
        </p:nvGrpSpPr>
        <p:grpSpPr>
          <a:xfrm>
            <a:off x="-1226917" y="2220175"/>
            <a:ext cx="14375757" cy="2577089"/>
            <a:chOff x="-1226917" y="2220175"/>
            <a:chExt cx="14375757" cy="2577089"/>
          </a:xfrm>
        </p:grpSpPr>
        <p:sp>
          <p:nvSpPr>
            <p:cNvPr id="34" name="矩形 33"/>
            <p:cNvSpPr/>
            <p:nvPr/>
          </p:nvSpPr>
          <p:spPr>
            <a:xfrm>
              <a:off x="-1226917" y="2220175"/>
              <a:ext cx="14375757" cy="2577089"/>
            </a:xfrm>
            <a:prstGeom prst="rect">
              <a:avLst/>
            </a:prstGeom>
            <a:solidFill>
              <a:srgbClr val="FAFECE"/>
            </a:solidFill>
            <a:ln>
              <a:noFill/>
            </a:ln>
            <a:effectLst>
              <a:softEdge rad="317500"/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2599022" y="2892202"/>
              <a:ext cx="7493457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6600" b="1" dirty="0">
                  <a:solidFill>
                    <a:srgbClr val="C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暗点“行船”之事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-316377" y="241917"/>
            <a:ext cx="6900545" cy="1186815"/>
            <a:chOff x="-316377" y="241917"/>
            <a:chExt cx="6900545" cy="1186815"/>
          </a:xfrm>
        </p:grpSpPr>
        <p:sp>
          <p:nvSpPr>
            <p:cNvPr id="16" name="矩形 15"/>
            <p:cNvSpPr/>
            <p:nvPr/>
          </p:nvSpPr>
          <p:spPr>
            <a:xfrm>
              <a:off x="-316377" y="1206482"/>
              <a:ext cx="6791325" cy="222250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211943" y="241917"/>
              <a:ext cx="6372225" cy="9220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5400" dirty="0">
                  <a:solidFill>
                    <a:schemeClr val="bg1"/>
                  </a:solidFill>
                  <a:latin typeface="华文行楷" panose="02010800040101010101" pitchFamily="2" charset="-122"/>
                  <a:ea typeface="华文行楷" panose="02010800040101010101" pitchFamily="2" charset="-122"/>
                  <a:sym typeface="+mn-ea"/>
                </a:rPr>
                <a:t>三、细品读，悟妙思</a:t>
              </a:r>
              <a:endParaRPr lang="zh-CN" altLang="en-US" sz="5400" dirty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5" grpId="0" animBg="1"/>
      <p:bldP spid="3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9D1B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-316377" y="241917"/>
            <a:ext cx="6900545" cy="1186815"/>
            <a:chOff x="-316377" y="241917"/>
            <a:chExt cx="6900545" cy="1186815"/>
          </a:xfrm>
        </p:grpSpPr>
        <p:sp>
          <p:nvSpPr>
            <p:cNvPr id="16" name="矩形 15"/>
            <p:cNvSpPr/>
            <p:nvPr/>
          </p:nvSpPr>
          <p:spPr>
            <a:xfrm>
              <a:off x="-316377" y="1206482"/>
              <a:ext cx="6791325" cy="222250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211943" y="241917"/>
              <a:ext cx="6372225" cy="9220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5400" dirty="0">
                  <a:solidFill>
                    <a:schemeClr val="bg1"/>
                  </a:solidFill>
                  <a:latin typeface="华文行楷" panose="02010800040101010101" pitchFamily="2" charset="-122"/>
                  <a:ea typeface="华文行楷" panose="02010800040101010101" pitchFamily="2" charset="-122"/>
                  <a:sym typeface="+mn-ea"/>
                </a:rPr>
                <a:t>三、细品读，悟妙思</a:t>
              </a:r>
              <a:endParaRPr lang="zh-CN" altLang="en-US" sz="5400" dirty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</p:grpSp>
      <p:pic>
        <p:nvPicPr>
          <p:cNvPr id="11" name="图片 10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376" b="89959" l="9729" r="96491">
                        <a14:foregroundMark x1="47528" y1="4952" x2="47528" y2="4952"/>
                        <a14:foregroundMark x1="52313" y1="1376" x2="52313" y2="1376"/>
                        <a14:foregroundMark x1="91707" y1="55158" x2="91707" y2="55158"/>
                        <a14:foregroundMark x1="96491" y1="54470" x2="96491" y2="54470"/>
                        <a14:foregroundMark x1="31738" y1="81568" x2="31738" y2="8156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6855801" flipH="1">
            <a:off x="5679554" y="-550649"/>
            <a:ext cx="1741377" cy="12836099"/>
          </a:xfrm>
          <a:prstGeom prst="rect">
            <a:avLst/>
          </a:prstGeom>
          <a:effectLst>
            <a:softEdge rad="50800"/>
          </a:effec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04242" y="4820010"/>
            <a:ext cx="8321761" cy="371126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1615148" y="4684245"/>
            <a:ext cx="5121084" cy="3863675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0" y="900029"/>
            <a:ext cx="12192000" cy="1437640"/>
            <a:chOff x="0" y="1908937"/>
            <a:chExt cx="12192000" cy="1437640"/>
          </a:xfrm>
        </p:grpSpPr>
        <p:sp>
          <p:nvSpPr>
            <p:cNvPr id="8" name="矩形 7"/>
            <p:cNvSpPr/>
            <p:nvPr/>
          </p:nvSpPr>
          <p:spPr>
            <a:xfrm>
              <a:off x="0" y="1908937"/>
              <a:ext cx="12192000" cy="1437640"/>
            </a:xfrm>
            <a:prstGeom prst="rect">
              <a:avLst/>
            </a:prstGeom>
            <a:solidFill>
              <a:srgbClr val="FAFECE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1366684" y="2212258"/>
              <a:ext cx="945863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800" dirty="0">
                  <a:latin typeface="华文行楷" panose="02010800040101010101" pitchFamily="2" charset="-122"/>
                  <a:ea typeface="华文行楷" panose="02010800040101010101" pitchFamily="2" charset="-122"/>
                </a:rPr>
                <a:t>夜发清溪向三峡，思君不见下渝州</a:t>
              </a:r>
            </a:p>
          </p:txBody>
        </p:sp>
      </p:grpSp>
      <p:pic>
        <p:nvPicPr>
          <p:cNvPr id="13" name="图片 12"/>
          <p:cNvPicPr>
            <a:picLocks noChangeAspect="1"/>
          </p:cNvPicPr>
          <p:nvPr/>
        </p:nvPicPr>
        <p:blipFill>
          <a:blip r:embed="rId6"/>
          <a:srcRect l="15969" t="16163" r="14686" b="33028"/>
          <a:stretch>
            <a:fillRect/>
          </a:stretch>
        </p:blipFill>
        <p:spPr>
          <a:xfrm>
            <a:off x="2108053" y="1270047"/>
            <a:ext cx="1775607" cy="650497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7"/>
          <a:srcRect l="16273" t="19349" r="15479" b="35092"/>
          <a:stretch>
            <a:fillRect/>
          </a:stretch>
        </p:blipFill>
        <p:spPr>
          <a:xfrm>
            <a:off x="3946524" y="1311100"/>
            <a:ext cx="1747521" cy="583272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8"/>
          <a:srcRect l="14522" t="11042" r="13817" b="28488"/>
          <a:stretch>
            <a:fillRect/>
          </a:stretch>
        </p:blipFill>
        <p:spPr>
          <a:xfrm>
            <a:off x="8779174" y="1203350"/>
            <a:ext cx="1834896" cy="774192"/>
          </a:xfrm>
          <a:prstGeom prst="rect">
            <a:avLst/>
          </a:prstGeom>
        </p:spPr>
      </p:pic>
      <p:grpSp>
        <p:nvGrpSpPr>
          <p:cNvPr id="22" name="组合 21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8" name="等腰三角形 17"/>
            <p:cNvSpPr/>
            <p:nvPr/>
          </p:nvSpPr>
          <p:spPr>
            <a:xfrm rot="16200000">
              <a:off x="2667000" y="-2667000"/>
              <a:ext cx="6858000" cy="12192000"/>
            </a:xfrm>
            <a:prstGeom prst="triangle">
              <a:avLst/>
            </a:prstGeom>
            <a:solidFill>
              <a:schemeClr val="bg1"/>
            </a:solidFill>
            <a:ln w="57150">
              <a:solidFill>
                <a:schemeClr val="bg2">
                  <a:lumMod val="9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5045341" y="2175870"/>
              <a:ext cx="6623182" cy="21236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4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统一</a:t>
              </a:r>
              <a:endParaRPr lang="en-US" altLang="zh-CN" sz="44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algn="ctr"/>
              <a:r>
                <a:rPr lang="zh-CN" altLang="en-US" sz="44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广阔的</a:t>
              </a:r>
              <a:r>
                <a:rPr lang="zh-CN" altLang="en-US" sz="4400" b="1" dirty="0">
                  <a:solidFill>
                    <a:srgbClr val="C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空间</a:t>
              </a:r>
              <a:r>
                <a:rPr lang="zh-CN" altLang="en-US" sz="44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和较长的</a:t>
              </a:r>
              <a:r>
                <a:rPr lang="zh-CN" altLang="en-US" sz="4400" b="1" dirty="0">
                  <a:solidFill>
                    <a:srgbClr val="C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时间</a:t>
              </a:r>
              <a:endParaRPr lang="en-US" altLang="zh-CN" sz="44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algn="ctr"/>
              <a:r>
                <a:rPr lang="zh-CN" altLang="en-US" sz="44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自由驰骋，气象宏大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1.11111E-6 L -0.11627 0.34514 " pathEditMode="relative" rAng="0" ptsTypes="AA">
                                      <p:cBhvr>
                                        <p:cTn id="33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820" y="17245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5" dur="2000" fill="hold"/>
                                        <p:tgtEl>
                                          <p:spTgt spid="1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4.81481E-6 L 0.03321 0.44954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54" y="22477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4" dur="2000" fill="hold"/>
                                        <p:tgtEl>
                                          <p:spTgt spid="1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56 -0.00555 L 0.01133 0.53565 " pathEditMode="relative" rAng="0" ptsTypes="AA">
                                      <p:cBhvr>
                                        <p:cTn id="4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6" y="27060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0" dur="2000" fill="hold"/>
                                        <p:tgtEl>
                                          <p:spTgt spid="1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WMwYjM1YzYxNDI4YTk2Mjk3OTYxMzRjYTdhNDA3YmQifQ==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538</Words>
  <Application>Microsoft Office PowerPoint</Application>
  <PresentationFormat>宽屏</PresentationFormat>
  <Paragraphs>64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等线</vt:lpstr>
      <vt:lpstr>等线 Light</vt:lpstr>
      <vt:lpstr>华文琥珀</vt:lpstr>
      <vt:lpstr>华文楷体</vt:lpstr>
      <vt:lpstr>华文行楷</vt:lpstr>
      <vt:lpstr>宋体</vt:lpstr>
      <vt:lpstr>Arial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泽 白</dc:creator>
  <cp:lastModifiedBy>泽 白</cp:lastModifiedBy>
  <cp:revision>12</cp:revision>
  <dcterms:created xsi:type="dcterms:W3CDTF">2024-10-03T07:30:00Z</dcterms:created>
  <dcterms:modified xsi:type="dcterms:W3CDTF">2024-10-08T14:03:05Z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8C2DF2900B294AF189105AA0B81C085E_12</vt:lpwstr>
  </property>
  <property fmtid="{D5CDD505-2E9C-101B-9397-08002B2CF9AE}" pid="3" name="KSOProductBuildVer">
    <vt:lpwstr>2052-12.1.0.18276</vt:lpwstr>
  </property>
</Properties>
</file>